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3"/>
  </p:notesMasterIdLst>
  <p:handoutMasterIdLst>
    <p:handoutMasterId r:id="rId104"/>
  </p:handoutMasterIdLst>
  <p:sldIdLst>
    <p:sldId id="256" r:id="rId2"/>
    <p:sldId id="276" r:id="rId3"/>
    <p:sldId id="366" r:id="rId4"/>
    <p:sldId id="365" r:id="rId5"/>
    <p:sldId id="446" r:id="rId6"/>
    <p:sldId id="367" r:id="rId7"/>
    <p:sldId id="368" r:id="rId8"/>
    <p:sldId id="369" r:id="rId9"/>
    <p:sldId id="370" r:id="rId10"/>
    <p:sldId id="375" r:id="rId11"/>
    <p:sldId id="371" r:id="rId12"/>
    <p:sldId id="372" r:id="rId13"/>
    <p:sldId id="373" r:id="rId14"/>
    <p:sldId id="374" r:id="rId15"/>
    <p:sldId id="377" r:id="rId16"/>
    <p:sldId id="376" r:id="rId17"/>
    <p:sldId id="378" r:id="rId18"/>
    <p:sldId id="379" r:id="rId19"/>
    <p:sldId id="381" r:id="rId20"/>
    <p:sldId id="380" r:id="rId21"/>
    <p:sldId id="382" r:id="rId22"/>
    <p:sldId id="383" r:id="rId23"/>
    <p:sldId id="384" r:id="rId24"/>
    <p:sldId id="385" r:id="rId25"/>
    <p:sldId id="386" r:id="rId26"/>
    <p:sldId id="387" r:id="rId27"/>
    <p:sldId id="388" r:id="rId28"/>
    <p:sldId id="389" r:id="rId29"/>
    <p:sldId id="390" r:id="rId30"/>
    <p:sldId id="391" r:id="rId31"/>
    <p:sldId id="392" r:id="rId32"/>
    <p:sldId id="393" r:id="rId33"/>
    <p:sldId id="394" r:id="rId34"/>
    <p:sldId id="395" r:id="rId35"/>
    <p:sldId id="396" r:id="rId36"/>
    <p:sldId id="397" r:id="rId37"/>
    <p:sldId id="398" r:id="rId38"/>
    <p:sldId id="399" r:id="rId39"/>
    <p:sldId id="401" r:id="rId40"/>
    <p:sldId id="400" r:id="rId41"/>
    <p:sldId id="402" r:id="rId42"/>
    <p:sldId id="403" r:id="rId43"/>
    <p:sldId id="404" r:id="rId44"/>
    <p:sldId id="405" r:id="rId45"/>
    <p:sldId id="407" r:id="rId46"/>
    <p:sldId id="408" r:id="rId47"/>
    <p:sldId id="409" r:id="rId48"/>
    <p:sldId id="410" r:id="rId49"/>
    <p:sldId id="412" r:id="rId50"/>
    <p:sldId id="411" r:id="rId51"/>
    <p:sldId id="413" r:id="rId52"/>
    <p:sldId id="414" r:id="rId53"/>
    <p:sldId id="415" r:id="rId54"/>
    <p:sldId id="406" r:id="rId55"/>
    <p:sldId id="435" r:id="rId56"/>
    <p:sldId id="436" r:id="rId57"/>
    <p:sldId id="416" r:id="rId58"/>
    <p:sldId id="450" r:id="rId59"/>
    <p:sldId id="417" r:id="rId60"/>
    <p:sldId id="418" r:id="rId61"/>
    <p:sldId id="419" r:id="rId62"/>
    <p:sldId id="422" r:id="rId63"/>
    <p:sldId id="423" r:id="rId64"/>
    <p:sldId id="424" r:id="rId65"/>
    <p:sldId id="425" r:id="rId66"/>
    <p:sldId id="426" r:id="rId67"/>
    <p:sldId id="427" r:id="rId68"/>
    <p:sldId id="428" r:id="rId69"/>
    <p:sldId id="429" r:id="rId70"/>
    <p:sldId id="430" r:id="rId71"/>
    <p:sldId id="431" r:id="rId72"/>
    <p:sldId id="432" r:id="rId73"/>
    <p:sldId id="433" r:id="rId74"/>
    <p:sldId id="434" r:id="rId75"/>
    <p:sldId id="420" r:id="rId76"/>
    <p:sldId id="437" r:id="rId77"/>
    <p:sldId id="438" r:id="rId78"/>
    <p:sldId id="439" r:id="rId79"/>
    <p:sldId id="421" r:id="rId80"/>
    <p:sldId id="440" r:id="rId81"/>
    <p:sldId id="441" r:id="rId82"/>
    <p:sldId id="442" r:id="rId83"/>
    <p:sldId id="443" r:id="rId84"/>
    <p:sldId id="444" r:id="rId85"/>
    <p:sldId id="447" r:id="rId86"/>
    <p:sldId id="445" r:id="rId87"/>
    <p:sldId id="448" r:id="rId88"/>
    <p:sldId id="449" r:id="rId89"/>
    <p:sldId id="451" r:id="rId90"/>
    <p:sldId id="486" r:id="rId91"/>
    <p:sldId id="487" r:id="rId92"/>
    <p:sldId id="488" r:id="rId93"/>
    <p:sldId id="489" r:id="rId94"/>
    <p:sldId id="490" r:id="rId95"/>
    <p:sldId id="491" r:id="rId96"/>
    <p:sldId id="492" r:id="rId97"/>
    <p:sldId id="493" r:id="rId98"/>
    <p:sldId id="494" r:id="rId99"/>
    <p:sldId id="495" r:id="rId100"/>
    <p:sldId id="496" r:id="rId101"/>
    <p:sldId id="364" r:id="rId102"/>
  </p:sldIdLst>
  <p:sldSz cx="12192000" cy="6858000"/>
  <p:notesSz cx="6858000" cy="9144000"/>
  <p:embeddedFontLst>
    <p:embeddedFont>
      <p:font typeface="微軟正黑體" panose="020B0604030504040204" pitchFamily="34" charset="-120"/>
      <p:regular r:id="rId105"/>
      <p:bold r:id="rId106"/>
    </p:embeddedFont>
    <p:embeddedFont>
      <p:font typeface="Calibri" panose="020F0502020204030204" pitchFamily="34" charset="0"/>
      <p:regular r:id="rId107"/>
      <p:bold r:id="rId108"/>
      <p:italic r:id="rId109"/>
      <p:boldItalic r:id="rId110"/>
    </p:embeddedFont>
    <p:embeddedFont>
      <p:font typeface="Meslo LG M for Powerline" panose="020B0609030804020204" charset="0"/>
      <p:regular r:id="rId111"/>
      <p:bold r:id="rId112"/>
      <p:italic r:id="rId113"/>
      <p:boldItalic r:id="rId114"/>
    </p:embeddedFont>
    <p:embeddedFont>
      <p:font typeface="Cambria Math" panose="02040503050406030204" pitchFamily="18" charset="0"/>
      <p:regular r:id="rId115"/>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8D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8D230F3-CF80-4859-8CE7-A43EE81993B5}" styleName="淺色樣式 1 - 輔色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68" autoAdjust="0"/>
    <p:restoredTop sz="94660"/>
  </p:normalViewPr>
  <p:slideViewPr>
    <p:cSldViewPr snapToGrid="0">
      <p:cViewPr varScale="1">
        <p:scale>
          <a:sx n="84" d="100"/>
          <a:sy n="84" d="100"/>
        </p:scale>
        <p:origin x="523" y="5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2" d="100"/>
          <a:sy n="72" d="100"/>
        </p:scale>
        <p:origin x="301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8.fntdata"/><Relationship Id="rId16" Type="http://schemas.openxmlformats.org/officeDocument/2006/relationships/slide" Target="slides/slide15.xml"/><Relationship Id="rId107" Type="http://schemas.openxmlformats.org/officeDocument/2006/relationships/font" Target="fonts/font3.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9.fntdata"/><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font" Target="fonts/font4.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0.fntdata"/><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5.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6.fntdata"/><Relationship Id="rId115"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 xmlns:a16="http://schemas.microsoft.com/office/drawing/2014/main" id="{ACC384F3-3354-49B5-9FB2-5003CE0215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日期版面配置區 2">
            <a:extLst>
              <a:ext uri="{FF2B5EF4-FFF2-40B4-BE49-F238E27FC236}">
                <a16:creationId xmlns="" xmlns:a16="http://schemas.microsoft.com/office/drawing/2014/main" id="{43928598-C951-4F12-A1C2-5D2E26CADF6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CE4C83-8F64-4E29-91B9-0017BF1F34A9}" type="datetimeFigureOut">
              <a:rPr lang="en-US" smtClean="0"/>
              <a:t>1/4/2022</a:t>
            </a:fld>
            <a:endParaRPr lang="en-US" dirty="0"/>
          </a:p>
        </p:txBody>
      </p:sp>
      <p:sp>
        <p:nvSpPr>
          <p:cNvPr id="4" name="頁尾版面配置區 3">
            <a:extLst>
              <a:ext uri="{FF2B5EF4-FFF2-40B4-BE49-F238E27FC236}">
                <a16:creationId xmlns="" xmlns:a16="http://schemas.microsoft.com/office/drawing/2014/main" id="{A145B1CF-C6B2-4C46-84FD-6EAF541AAE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投影片編號版面配置區 4">
            <a:extLst>
              <a:ext uri="{FF2B5EF4-FFF2-40B4-BE49-F238E27FC236}">
                <a16:creationId xmlns="" xmlns:a16="http://schemas.microsoft.com/office/drawing/2014/main" id="{AE82A90D-28E7-43DA-B33D-CB116BFB22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99437D4-F5B2-4068-998F-6C4F47041151}" type="slidenum">
              <a:rPr lang="en-US" smtClean="0"/>
              <a:t>‹#›</a:t>
            </a:fld>
            <a:endParaRPr lang="en-US" dirty="0"/>
          </a:p>
        </p:txBody>
      </p:sp>
    </p:spTree>
    <p:extLst>
      <p:ext uri="{BB962C8B-B14F-4D97-AF65-F5344CB8AC3E}">
        <p14:creationId xmlns:p14="http://schemas.microsoft.com/office/powerpoint/2010/main" val="2095544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6A45D3-9EDB-4B35-90F9-382768275B83}" type="datetimeFigureOut">
              <a:rPr lang="en-US" smtClean="0"/>
              <a:t>1/4/2022</a:t>
            </a:fld>
            <a:endParaRPr lang="en-US" dirty="0"/>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C78C7-0E09-422F-A949-E582D1091C4B}" type="slidenum">
              <a:rPr lang="en-US" smtClean="0"/>
              <a:t>‹#›</a:t>
            </a:fld>
            <a:endParaRPr lang="en-US" dirty="0"/>
          </a:p>
        </p:txBody>
      </p:sp>
    </p:spTree>
    <p:extLst>
      <p:ext uri="{BB962C8B-B14F-4D97-AF65-F5344CB8AC3E}">
        <p14:creationId xmlns:p14="http://schemas.microsoft.com/office/powerpoint/2010/main" val="2948206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88C78C7-0E09-422F-A949-E582D1091C4B}" type="slidenum">
              <a:rPr lang="en-US" smtClean="0"/>
              <a:t>21</a:t>
            </a:fld>
            <a:endParaRPr lang="en-US" dirty="0"/>
          </a:p>
        </p:txBody>
      </p:sp>
    </p:spTree>
    <p:extLst>
      <p:ext uri="{BB962C8B-B14F-4D97-AF65-F5344CB8AC3E}">
        <p14:creationId xmlns:p14="http://schemas.microsoft.com/office/powerpoint/2010/main" val="3549664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0B5B87A6-8B3D-429B-8F2E-01782DCE337E}"/>
              </a:ext>
            </a:extLst>
          </p:cNvPr>
          <p:cNvSpPr>
            <a:spLocks noGrp="1"/>
          </p:cNvSpPr>
          <p:nvPr>
            <p:ph type="ctrTitle"/>
          </p:nvPr>
        </p:nvSpPr>
        <p:spPr>
          <a:xfrm>
            <a:off x="1524000" y="1122363"/>
            <a:ext cx="9144000" cy="2387600"/>
          </a:xfrm>
        </p:spPr>
        <p:txBody>
          <a:bodyPr anchor="b">
            <a:normAutofit/>
          </a:bodyPr>
          <a:lstStyle>
            <a:lvl1pPr algn="l">
              <a:defRPr sz="4400"/>
            </a:lvl1pPr>
          </a:lstStyle>
          <a:p>
            <a:r>
              <a:rPr lang="zh-TW" altLang="en-US" dirty="0"/>
              <a:t>按一下以編輯母片標題樣</a:t>
            </a:r>
          </a:p>
        </p:txBody>
      </p:sp>
      <p:sp>
        <p:nvSpPr>
          <p:cNvPr id="3" name="副標題 2">
            <a:extLst>
              <a:ext uri="{FF2B5EF4-FFF2-40B4-BE49-F238E27FC236}">
                <a16:creationId xmlns="" xmlns:a16="http://schemas.microsoft.com/office/drawing/2014/main" id="{1A343A09-1A04-4028-BA2C-C98585BB71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按一下以編輯母片子標題樣式</a:t>
            </a:r>
          </a:p>
        </p:txBody>
      </p:sp>
      <p:sp>
        <p:nvSpPr>
          <p:cNvPr id="5" name="頁尾版面配置區 4">
            <a:extLst>
              <a:ext uri="{FF2B5EF4-FFF2-40B4-BE49-F238E27FC236}">
                <a16:creationId xmlns="" xmlns:a16="http://schemas.microsoft.com/office/drawing/2014/main" id="{0BD317D1-BFF9-4421-A46A-93FC5ED6277A}"/>
              </a:ext>
            </a:extLst>
          </p:cNvPr>
          <p:cNvSpPr>
            <a:spLocks noGrp="1"/>
          </p:cNvSpPr>
          <p:nvPr>
            <p:ph type="ftr" sz="quarter" idx="11"/>
          </p:nvPr>
        </p:nvSpPr>
        <p:spPr/>
        <p:txBody>
          <a:bodyPr/>
          <a:lstStyle/>
          <a:p>
            <a:endParaRPr lang="zh-TW" altLang="en-US"/>
          </a:p>
        </p:txBody>
      </p:sp>
      <p:sp>
        <p:nvSpPr>
          <p:cNvPr id="9" name="Rectangle 2">
            <a:extLst>
              <a:ext uri="{FF2B5EF4-FFF2-40B4-BE49-F238E27FC236}">
                <a16:creationId xmlns="" xmlns:a16="http://schemas.microsoft.com/office/drawing/2014/main" id="{2A6C6B8C-DB2D-4316-B006-C8D85BD4E233}"/>
              </a:ext>
            </a:extLst>
          </p:cNvPr>
          <p:cNvSpPr>
            <a:spLocks noChangeArrowheads="1"/>
          </p:cNvSpPr>
          <p:nvPr userDrawn="1"/>
        </p:nvSpPr>
        <p:spPr bwMode="gray">
          <a:xfrm>
            <a:off x="1524000" y="3521471"/>
            <a:ext cx="7315200" cy="80567"/>
          </a:xfrm>
          <a:prstGeom prst="rect">
            <a:avLst/>
          </a:prstGeom>
          <a:gradFill rotWithShape="0">
            <a:gsLst>
              <a:gs pos="0">
                <a:schemeClr val="tx1"/>
              </a:gs>
              <a:gs pos="50000">
                <a:srgbClr val="C0C0C0"/>
              </a:gs>
              <a:gs pos="100000">
                <a:schemeClr val="tx1"/>
              </a:gs>
            </a:gsLst>
            <a:lin ang="0" scaled="1"/>
          </a:gradFill>
          <a:ln w="9525">
            <a:noFill/>
            <a:miter lim="800000"/>
            <a:headEnd/>
            <a:tailEnd/>
          </a:ln>
          <a:effectLst/>
        </p:spPr>
        <p:txBody>
          <a:bodyPr wrap="none" anchor="ctr"/>
          <a:lstStyle/>
          <a:p>
            <a:pPr algn="ctr" eaLnBrk="1" fontAlgn="auto" hangingPunct="1">
              <a:spcBef>
                <a:spcPts val="0"/>
              </a:spcBef>
              <a:spcAft>
                <a:spcPts val="0"/>
              </a:spcAft>
              <a:defRPr/>
            </a:pPr>
            <a:endParaRPr kumimoji="0" lang="zh-TW" altLang="en-US">
              <a:latin typeface="+mn-lt"/>
              <a:ea typeface="+mn-ea"/>
            </a:endParaRPr>
          </a:p>
        </p:txBody>
      </p:sp>
    </p:spTree>
    <p:extLst>
      <p:ext uri="{BB962C8B-B14F-4D97-AF65-F5344CB8AC3E}">
        <p14:creationId xmlns:p14="http://schemas.microsoft.com/office/powerpoint/2010/main" val="25412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03B75D2C-D79B-43F2-8C38-AC276A701AFD}"/>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 xmlns:a16="http://schemas.microsoft.com/office/drawing/2014/main" id="{43A1B8C0-29C1-4EB8-B015-A6E7B2E066BC}"/>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頁尾版面配置區 4">
            <a:extLst>
              <a:ext uri="{FF2B5EF4-FFF2-40B4-BE49-F238E27FC236}">
                <a16:creationId xmlns="" xmlns:a16="http://schemas.microsoft.com/office/drawing/2014/main" id="{78029988-6E18-4481-99ED-516887D5F67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 xmlns:a16="http://schemas.microsoft.com/office/drawing/2014/main" id="{4A4C9D97-6ACC-4A89-82FF-9ED0B649501F}"/>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270565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 xmlns:a16="http://schemas.microsoft.com/office/drawing/2014/main" id="{30159CE7-D887-49D7-A385-8DE2DF90114D}"/>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 xmlns:a16="http://schemas.microsoft.com/office/drawing/2014/main" id="{1BBDE4A0-B5DB-4B83-80F5-7E07365638EC}"/>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頁尾版面配置區 4">
            <a:extLst>
              <a:ext uri="{FF2B5EF4-FFF2-40B4-BE49-F238E27FC236}">
                <a16:creationId xmlns="" xmlns:a16="http://schemas.microsoft.com/office/drawing/2014/main" id="{3F417E0E-0028-4513-AB03-C3667ABC800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 xmlns:a16="http://schemas.microsoft.com/office/drawing/2014/main" id="{E5413E9A-5871-4DD7-96FB-FFF0873F0B59}"/>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2840367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B5BE7398-53F8-49BB-AC5C-189C6FCE5355}"/>
              </a:ext>
            </a:extLst>
          </p:cNvPr>
          <p:cNvSpPr>
            <a:spLocks noGrp="1"/>
          </p:cNvSpPr>
          <p:nvPr>
            <p:ph type="title"/>
          </p:nvPr>
        </p:nvSpPr>
        <p:spPr/>
        <p:txBody>
          <a:bodyPr/>
          <a:lstStyle>
            <a:lvl1pPr>
              <a:defRPr/>
            </a:lvl1pPr>
          </a:lstStyle>
          <a:p>
            <a:r>
              <a:rPr lang="zh-TW" altLang="en-US" dirty="0"/>
              <a:t>按一下以編輯母片標題樣式</a:t>
            </a:r>
          </a:p>
        </p:txBody>
      </p:sp>
      <p:sp>
        <p:nvSpPr>
          <p:cNvPr id="3" name="內容版面配置區 2">
            <a:extLst>
              <a:ext uri="{FF2B5EF4-FFF2-40B4-BE49-F238E27FC236}">
                <a16:creationId xmlns="" xmlns:a16="http://schemas.microsoft.com/office/drawing/2014/main" id="{2F045342-229F-4A39-8D5B-C051DB4C6264}"/>
              </a:ext>
            </a:extLst>
          </p:cNvPr>
          <p:cNvSpPr>
            <a:spLocks noGrp="1"/>
          </p:cNvSpPr>
          <p:nvPr>
            <p:ph idx="1"/>
          </p:nvPr>
        </p:nvSpPr>
        <p:spPr/>
        <p:txBody>
          <a:bodyPr/>
          <a:lstStyle>
            <a:lvl1pPr>
              <a:defRPr sz="3200"/>
            </a:lvl1pPr>
            <a:lvl2pPr marL="685800" indent="-228600">
              <a:buFont typeface="微軟正黑體" panose="020B0604030504040204" pitchFamily="34" charset="-120"/>
              <a:buChar char="-"/>
              <a:defRPr sz="3200"/>
            </a:lvl2pPr>
            <a:lvl3pPr>
              <a:defRPr sz="2800"/>
            </a:lvl3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頁尾版面配置區 4">
            <a:extLst>
              <a:ext uri="{FF2B5EF4-FFF2-40B4-BE49-F238E27FC236}">
                <a16:creationId xmlns="" xmlns:a16="http://schemas.microsoft.com/office/drawing/2014/main" id="{E5CCCD90-A681-452A-8E20-8F7F5C54001D}"/>
              </a:ext>
            </a:extLst>
          </p:cNvPr>
          <p:cNvSpPr>
            <a:spLocks noGrp="1"/>
          </p:cNvSpPr>
          <p:nvPr>
            <p:ph type="ftr" sz="quarter" idx="11"/>
          </p:nvPr>
        </p:nvSpPr>
        <p:spPr/>
        <p:txBody>
          <a:bodyPr/>
          <a:lstStyle/>
          <a:p>
            <a:endParaRPr lang="zh-TW" altLang="en-US"/>
          </a:p>
        </p:txBody>
      </p:sp>
      <p:sp>
        <p:nvSpPr>
          <p:cNvPr id="7" name="Rectangle 2">
            <a:extLst>
              <a:ext uri="{FF2B5EF4-FFF2-40B4-BE49-F238E27FC236}">
                <a16:creationId xmlns="" xmlns:a16="http://schemas.microsoft.com/office/drawing/2014/main" id="{7017F5B8-D67F-4132-BF01-5C79E30809A0}"/>
              </a:ext>
            </a:extLst>
          </p:cNvPr>
          <p:cNvSpPr>
            <a:spLocks noChangeArrowheads="1"/>
          </p:cNvSpPr>
          <p:nvPr userDrawn="1"/>
        </p:nvSpPr>
        <p:spPr bwMode="gray">
          <a:xfrm>
            <a:off x="838200" y="1554163"/>
            <a:ext cx="7315200" cy="80567"/>
          </a:xfrm>
          <a:prstGeom prst="rect">
            <a:avLst/>
          </a:prstGeom>
          <a:gradFill rotWithShape="0">
            <a:gsLst>
              <a:gs pos="0">
                <a:schemeClr val="tx1"/>
              </a:gs>
              <a:gs pos="50000">
                <a:srgbClr val="C0C0C0"/>
              </a:gs>
              <a:gs pos="100000">
                <a:schemeClr val="tx1"/>
              </a:gs>
            </a:gsLst>
            <a:lin ang="0" scaled="1"/>
          </a:gradFill>
          <a:ln w="9525">
            <a:noFill/>
            <a:miter lim="800000"/>
            <a:headEnd/>
            <a:tailEnd/>
          </a:ln>
          <a:effectLst/>
        </p:spPr>
        <p:txBody>
          <a:bodyPr wrap="none" anchor="ctr"/>
          <a:lstStyle/>
          <a:p>
            <a:pPr algn="ctr" eaLnBrk="1" fontAlgn="auto" hangingPunct="1">
              <a:spcBef>
                <a:spcPts val="0"/>
              </a:spcBef>
              <a:spcAft>
                <a:spcPts val="0"/>
              </a:spcAft>
              <a:defRPr/>
            </a:pPr>
            <a:endParaRPr kumimoji="0" lang="zh-TW" altLang="en-US">
              <a:latin typeface="+mn-lt"/>
              <a:ea typeface="+mn-ea"/>
            </a:endParaRPr>
          </a:p>
        </p:txBody>
      </p:sp>
      <p:sp>
        <p:nvSpPr>
          <p:cNvPr id="9" name="投影片編號版面配置區 5">
            <a:extLst>
              <a:ext uri="{FF2B5EF4-FFF2-40B4-BE49-F238E27FC236}">
                <a16:creationId xmlns="" xmlns:a16="http://schemas.microsoft.com/office/drawing/2014/main" id="{894075FE-947A-43ED-8BEF-29EB0E8CCE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tint val="75000"/>
                  </a:schemeClr>
                </a:solidFill>
                <a:latin typeface="微軟正黑體" panose="020B0604030504040204" pitchFamily="34" charset="-120"/>
                <a:ea typeface="微軟正黑體" panose="020B0604030504040204" pitchFamily="34" charset="-120"/>
              </a:defRPr>
            </a:lvl1pPr>
          </a:lstStyle>
          <a:p>
            <a:r>
              <a:rPr lang="en-US" altLang="zh-TW" dirty="0"/>
              <a:t>Made by </a:t>
            </a:r>
            <a:r>
              <a:rPr lang="zh-TW" altLang="en-US" dirty="0"/>
              <a:t>培訓團隊群</a:t>
            </a:r>
          </a:p>
        </p:txBody>
      </p:sp>
    </p:spTree>
    <p:extLst>
      <p:ext uri="{BB962C8B-B14F-4D97-AF65-F5344CB8AC3E}">
        <p14:creationId xmlns:p14="http://schemas.microsoft.com/office/powerpoint/2010/main" val="3228719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CC91AC43-379A-4259-8495-8AE2D1477899}"/>
              </a:ext>
            </a:extLst>
          </p:cNvPr>
          <p:cNvSpPr>
            <a:spLocks noGrp="1"/>
          </p:cNvSpPr>
          <p:nvPr>
            <p:ph type="title"/>
          </p:nvPr>
        </p:nvSpPr>
        <p:spPr>
          <a:xfrm>
            <a:off x="831850" y="1709738"/>
            <a:ext cx="10515600" cy="2852737"/>
          </a:xfrm>
        </p:spPr>
        <p:txBody>
          <a:bodyPr anchor="b">
            <a:normAutofit/>
          </a:bodyPr>
          <a:lstStyle>
            <a:lvl1pPr>
              <a:defRPr sz="4400"/>
            </a:lvl1pPr>
          </a:lstStyle>
          <a:p>
            <a:r>
              <a:rPr lang="zh-TW" altLang="en-US" dirty="0"/>
              <a:t>按一下以編輯母片標題樣式</a:t>
            </a:r>
          </a:p>
        </p:txBody>
      </p:sp>
      <p:sp>
        <p:nvSpPr>
          <p:cNvPr id="3" name="文字版面配置區 2">
            <a:extLst>
              <a:ext uri="{FF2B5EF4-FFF2-40B4-BE49-F238E27FC236}">
                <a16:creationId xmlns="" xmlns:a16="http://schemas.microsoft.com/office/drawing/2014/main" id="{68BF5005-F1A6-4448-8478-D0D32497023B}"/>
              </a:ext>
            </a:extLst>
          </p:cNvPr>
          <p:cNvSpPr>
            <a:spLocks noGrp="1"/>
          </p:cNvSpPr>
          <p:nvPr>
            <p:ph type="body" idx="1"/>
          </p:nvPr>
        </p:nvSpPr>
        <p:spPr>
          <a:xfrm>
            <a:off x="831850" y="4709319"/>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編輯母片文字樣式</a:t>
            </a:r>
          </a:p>
        </p:txBody>
      </p:sp>
      <p:sp>
        <p:nvSpPr>
          <p:cNvPr id="5" name="頁尾版面配置區 4">
            <a:extLst>
              <a:ext uri="{FF2B5EF4-FFF2-40B4-BE49-F238E27FC236}">
                <a16:creationId xmlns="" xmlns:a16="http://schemas.microsoft.com/office/drawing/2014/main" id="{255ECC15-34DF-49D7-B640-F5254FD9C862}"/>
              </a:ext>
            </a:extLst>
          </p:cNvPr>
          <p:cNvSpPr>
            <a:spLocks noGrp="1"/>
          </p:cNvSpPr>
          <p:nvPr>
            <p:ph type="ftr" sz="quarter" idx="11"/>
          </p:nvPr>
        </p:nvSpPr>
        <p:spPr/>
        <p:txBody>
          <a:bodyPr/>
          <a:lstStyle/>
          <a:p>
            <a:endParaRPr lang="zh-TW" altLang="en-US"/>
          </a:p>
        </p:txBody>
      </p:sp>
      <p:sp>
        <p:nvSpPr>
          <p:cNvPr id="8" name="Rectangle 2">
            <a:extLst>
              <a:ext uri="{FF2B5EF4-FFF2-40B4-BE49-F238E27FC236}">
                <a16:creationId xmlns="" xmlns:a16="http://schemas.microsoft.com/office/drawing/2014/main" id="{1052BD61-1DDD-49FB-AF6D-A64EA0DAD509}"/>
              </a:ext>
            </a:extLst>
          </p:cNvPr>
          <p:cNvSpPr>
            <a:spLocks noChangeArrowheads="1"/>
          </p:cNvSpPr>
          <p:nvPr userDrawn="1"/>
        </p:nvSpPr>
        <p:spPr bwMode="gray">
          <a:xfrm>
            <a:off x="831850" y="4535686"/>
            <a:ext cx="7315200" cy="80567"/>
          </a:xfrm>
          <a:prstGeom prst="rect">
            <a:avLst/>
          </a:prstGeom>
          <a:gradFill rotWithShape="0">
            <a:gsLst>
              <a:gs pos="0">
                <a:schemeClr val="tx1"/>
              </a:gs>
              <a:gs pos="50000">
                <a:srgbClr val="C0C0C0"/>
              </a:gs>
              <a:gs pos="100000">
                <a:schemeClr val="tx1"/>
              </a:gs>
            </a:gsLst>
            <a:lin ang="0" scaled="1"/>
          </a:gradFill>
          <a:ln w="9525">
            <a:noFill/>
            <a:miter lim="800000"/>
            <a:headEnd/>
            <a:tailEnd/>
          </a:ln>
          <a:effectLst/>
        </p:spPr>
        <p:txBody>
          <a:bodyPr wrap="none" anchor="ctr"/>
          <a:lstStyle/>
          <a:p>
            <a:pPr algn="ctr" eaLnBrk="1" fontAlgn="auto" hangingPunct="1">
              <a:spcBef>
                <a:spcPts val="0"/>
              </a:spcBef>
              <a:spcAft>
                <a:spcPts val="0"/>
              </a:spcAft>
              <a:defRPr/>
            </a:pPr>
            <a:endParaRPr kumimoji="0" lang="zh-TW" altLang="en-US">
              <a:latin typeface="+mn-lt"/>
              <a:ea typeface="+mn-ea"/>
            </a:endParaRPr>
          </a:p>
        </p:txBody>
      </p:sp>
      <p:sp>
        <p:nvSpPr>
          <p:cNvPr id="10" name="投影片編號版面配置區 5">
            <a:extLst>
              <a:ext uri="{FF2B5EF4-FFF2-40B4-BE49-F238E27FC236}">
                <a16:creationId xmlns="" xmlns:a16="http://schemas.microsoft.com/office/drawing/2014/main" id="{F74A7EF0-4D44-4D66-AFC5-5711BEE253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tint val="75000"/>
                  </a:schemeClr>
                </a:solidFill>
                <a:latin typeface="微軟正黑體" panose="020B0604030504040204" pitchFamily="34" charset="-120"/>
                <a:ea typeface="微軟正黑體" panose="020B0604030504040204" pitchFamily="34" charset="-120"/>
              </a:defRPr>
            </a:lvl1pPr>
          </a:lstStyle>
          <a:p>
            <a:r>
              <a:rPr lang="en-US" altLang="zh-TW" dirty="0"/>
              <a:t>Made by </a:t>
            </a:r>
            <a:r>
              <a:rPr lang="zh-TW" altLang="en-US" dirty="0"/>
              <a:t>培訓團隊群</a:t>
            </a:r>
          </a:p>
        </p:txBody>
      </p:sp>
    </p:spTree>
    <p:extLst>
      <p:ext uri="{BB962C8B-B14F-4D97-AF65-F5344CB8AC3E}">
        <p14:creationId xmlns:p14="http://schemas.microsoft.com/office/powerpoint/2010/main" val="4256955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B8AD6593-D730-4F0D-8131-F82FECF663E4}"/>
              </a:ext>
            </a:extLst>
          </p:cNvPr>
          <p:cNvSpPr>
            <a:spLocks noGrp="1"/>
          </p:cNvSpPr>
          <p:nvPr>
            <p:ph type="title"/>
          </p:nvPr>
        </p:nvSpPr>
        <p:spPr/>
        <p:txBody>
          <a:bodyPr/>
          <a:lstStyle/>
          <a:p>
            <a:r>
              <a:rPr lang="zh-TW" altLang="en-US" dirty="0"/>
              <a:t>按一下以編輯母片標題樣式</a:t>
            </a:r>
          </a:p>
        </p:txBody>
      </p:sp>
      <p:sp>
        <p:nvSpPr>
          <p:cNvPr id="3" name="內容版面配置區 2">
            <a:extLst>
              <a:ext uri="{FF2B5EF4-FFF2-40B4-BE49-F238E27FC236}">
                <a16:creationId xmlns="" xmlns:a16="http://schemas.microsoft.com/office/drawing/2014/main" id="{766AD425-FFA0-4BD7-9DAA-0A9699090F86}"/>
              </a:ext>
            </a:extLst>
          </p:cNvPr>
          <p:cNvSpPr>
            <a:spLocks noGrp="1"/>
          </p:cNvSpPr>
          <p:nvPr>
            <p:ph sz="half" idx="1"/>
          </p:nvPr>
        </p:nvSpPr>
        <p:spPr>
          <a:xfrm>
            <a:off x="838200" y="1825625"/>
            <a:ext cx="5181600" cy="4351338"/>
          </a:xfrm>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a:extLst>
              <a:ext uri="{FF2B5EF4-FFF2-40B4-BE49-F238E27FC236}">
                <a16:creationId xmlns="" xmlns:a16="http://schemas.microsoft.com/office/drawing/2014/main" id="{AC29B846-C36F-4AB5-B5C3-AFF6A5A1905F}"/>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a:extLst>
              <a:ext uri="{FF2B5EF4-FFF2-40B4-BE49-F238E27FC236}">
                <a16:creationId xmlns="" xmlns:a16="http://schemas.microsoft.com/office/drawing/2014/main" id="{1FF2B959-45F3-4686-9109-D81DECB66E6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 xmlns:a16="http://schemas.microsoft.com/office/drawing/2014/main" id="{CAAED642-5723-4100-8F51-3A02059162AB}"/>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2373986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385E793-29ED-4F52-8A72-F47E0654CEDB}"/>
              </a:ext>
            </a:extLst>
          </p:cNvPr>
          <p:cNvSpPr>
            <a:spLocks noGrp="1"/>
          </p:cNvSpPr>
          <p:nvPr>
            <p:ph type="title"/>
          </p:nvPr>
        </p:nvSpPr>
        <p:spPr>
          <a:xfrm>
            <a:off x="839788" y="365125"/>
            <a:ext cx="10515600" cy="1325563"/>
          </a:xfrm>
        </p:spPr>
        <p:txBody>
          <a:bodyPr/>
          <a:lstStyle/>
          <a:p>
            <a:r>
              <a:rPr lang="zh-TW" altLang="en-US" dirty="0"/>
              <a:t>按一下以編輯母片標題樣式</a:t>
            </a:r>
          </a:p>
        </p:txBody>
      </p:sp>
      <p:sp>
        <p:nvSpPr>
          <p:cNvPr id="3" name="文字版面配置區 2">
            <a:extLst>
              <a:ext uri="{FF2B5EF4-FFF2-40B4-BE49-F238E27FC236}">
                <a16:creationId xmlns="" xmlns:a16="http://schemas.microsoft.com/office/drawing/2014/main" id="{E3EB8252-259F-4702-A60F-FB8BD4A04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編輯母片文字樣式</a:t>
            </a:r>
          </a:p>
        </p:txBody>
      </p:sp>
      <p:sp>
        <p:nvSpPr>
          <p:cNvPr id="4" name="內容版面配置區 3">
            <a:extLst>
              <a:ext uri="{FF2B5EF4-FFF2-40B4-BE49-F238E27FC236}">
                <a16:creationId xmlns="" xmlns:a16="http://schemas.microsoft.com/office/drawing/2014/main" id="{A4F04AAC-3D99-4A4B-BC65-01A81021B6E4}"/>
              </a:ext>
            </a:extLst>
          </p:cNvPr>
          <p:cNvSpPr>
            <a:spLocks noGrp="1"/>
          </p:cNvSpPr>
          <p:nvPr>
            <p:ph sz="half" idx="2"/>
          </p:nvPr>
        </p:nvSpPr>
        <p:spPr>
          <a:xfrm>
            <a:off x="839788" y="2505075"/>
            <a:ext cx="5157787" cy="3684588"/>
          </a:xfrm>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文字版面配置區 4">
            <a:extLst>
              <a:ext uri="{FF2B5EF4-FFF2-40B4-BE49-F238E27FC236}">
                <a16:creationId xmlns="" xmlns:a16="http://schemas.microsoft.com/office/drawing/2014/main" id="{A07FF9DA-9D67-4067-8DF6-B0A00982ED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 xmlns:a16="http://schemas.microsoft.com/office/drawing/2014/main" id="{829792DE-A5D1-4AD8-8033-F27876EB95B7}"/>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頁尾版面配置區 7">
            <a:extLst>
              <a:ext uri="{FF2B5EF4-FFF2-40B4-BE49-F238E27FC236}">
                <a16:creationId xmlns="" xmlns:a16="http://schemas.microsoft.com/office/drawing/2014/main" id="{8F341D40-06BC-46CE-B3FB-26960C410A6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 xmlns:a16="http://schemas.microsoft.com/office/drawing/2014/main" id="{FC9F49EF-88AE-4240-911E-E64FE211A917}"/>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829994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5FC912B-D046-40C5-8994-8F4825C83834}"/>
              </a:ext>
            </a:extLst>
          </p:cNvPr>
          <p:cNvSpPr>
            <a:spLocks noGrp="1"/>
          </p:cNvSpPr>
          <p:nvPr>
            <p:ph type="title"/>
          </p:nvPr>
        </p:nvSpPr>
        <p:spPr/>
        <p:txBody>
          <a:bodyPr/>
          <a:lstStyle/>
          <a:p>
            <a:r>
              <a:rPr lang="zh-TW" altLang="en-US" dirty="0"/>
              <a:t>按一下以編輯母片標題樣式</a:t>
            </a:r>
          </a:p>
        </p:txBody>
      </p:sp>
      <p:sp>
        <p:nvSpPr>
          <p:cNvPr id="4" name="頁尾版面配置區 3">
            <a:extLst>
              <a:ext uri="{FF2B5EF4-FFF2-40B4-BE49-F238E27FC236}">
                <a16:creationId xmlns="" xmlns:a16="http://schemas.microsoft.com/office/drawing/2014/main" id="{7021ADCC-A8BF-4305-8FCB-E42883ADFD5E}"/>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 xmlns:a16="http://schemas.microsoft.com/office/drawing/2014/main" id="{1C983390-D983-469F-92B3-0FB55135C702}"/>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40898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頁尾版面配置區 2">
            <a:extLst>
              <a:ext uri="{FF2B5EF4-FFF2-40B4-BE49-F238E27FC236}">
                <a16:creationId xmlns="" xmlns:a16="http://schemas.microsoft.com/office/drawing/2014/main" id="{AA311577-74CC-480B-BC62-3C7DE029136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 xmlns:a16="http://schemas.microsoft.com/office/drawing/2014/main" id="{24A413EF-8CBB-4E3A-A1B3-BC0D71D21D76}"/>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745322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74C8D31A-6860-4327-ADC2-879E175BA542}"/>
              </a:ext>
            </a:extLst>
          </p:cNvPr>
          <p:cNvSpPr>
            <a:spLocks noGrp="1"/>
          </p:cNvSpPr>
          <p:nvPr>
            <p:ph type="title"/>
          </p:nvPr>
        </p:nvSpPr>
        <p:spPr>
          <a:xfrm>
            <a:off x="839788" y="457200"/>
            <a:ext cx="3932237" cy="1600200"/>
          </a:xfrm>
        </p:spPr>
        <p:txBody>
          <a:bodyPr anchor="b"/>
          <a:lstStyle>
            <a:lvl1pPr>
              <a:defRPr sz="3200"/>
            </a:lvl1pPr>
          </a:lstStyle>
          <a:p>
            <a:r>
              <a:rPr lang="zh-TW" altLang="en-US" dirty="0"/>
              <a:t>按一下以編輯母片標題樣式</a:t>
            </a:r>
          </a:p>
        </p:txBody>
      </p:sp>
      <p:sp>
        <p:nvSpPr>
          <p:cNvPr id="3" name="內容版面配置區 2">
            <a:extLst>
              <a:ext uri="{FF2B5EF4-FFF2-40B4-BE49-F238E27FC236}">
                <a16:creationId xmlns="" xmlns:a16="http://schemas.microsoft.com/office/drawing/2014/main" id="{C8D8AA78-38D4-4408-82E4-84667E93AA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 xmlns:a16="http://schemas.microsoft.com/office/drawing/2014/main" id="{E8C90444-56BB-4C3D-8867-E248858E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6" name="頁尾版面配置區 5">
            <a:extLst>
              <a:ext uri="{FF2B5EF4-FFF2-40B4-BE49-F238E27FC236}">
                <a16:creationId xmlns="" xmlns:a16="http://schemas.microsoft.com/office/drawing/2014/main" id="{E9742781-B003-47CA-BA87-A593115EFEE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 xmlns:a16="http://schemas.microsoft.com/office/drawing/2014/main" id="{27E34C80-5C1A-4EC1-9AA9-D3A5937ADDE7}"/>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1554024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31CA8CB9-C3FC-44F6-A59F-696AC9C6B65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 xmlns:a16="http://schemas.microsoft.com/office/drawing/2014/main" id="{2D57401B-88D5-4358-B70C-00482349D4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 xmlns:a16="http://schemas.microsoft.com/office/drawing/2014/main" id="{2165C8D1-9846-4761-A31E-007DC878BE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6" name="頁尾版面配置區 5">
            <a:extLst>
              <a:ext uri="{FF2B5EF4-FFF2-40B4-BE49-F238E27FC236}">
                <a16:creationId xmlns="" xmlns:a16="http://schemas.microsoft.com/office/drawing/2014/main" id="{CD8AE608-E16B-4519-899F-45220F09694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 xmlns:a16="http://schemas.microsoft.com/office/drawing/2014/main" id="{B9A7A2DF-B5CC-4B17-BC44-6957DE2DBF17}"/>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3227737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圖片 11">
            <a:extLst>
              <a:ext uri="{FF2B5EF4-FFF2-40B4-BE49-F238E27FC236}">
                <a16:creationId xmlns="" xmlns:a16="http://schemas.microsoft.com/office/drawing/2014/main" id="{00597546-5ED0-4282-9109-BD9734F625D3}"/>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標題版面配置區 1">
            <a:extLst>
              <a:ext uri="{FF2B5EF4-FFF2-40B4-BE49-F238E27FC236}">
                <a16:creationId xmlns="" xmlns:a16="http://schemas.microsoft.com/office/drawing/2014/main" id="{91B28E0D-89FB-4A92-BBFE-EDFCD8BCD1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 xmlns:a16="http://schemas.microsoft.com/office/drawing/2014/main" id="{FA552B89-BA26-4DDE-A8CA-805DB272C3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zh-TW" altLang="en-US" dirty="0"/>
              <a:t>第五層</a:t>
            </a:r>
            <a:endParaRPr lang="en-US" altLang="zh-TW" dirty="0"/>
          </a:p>
          <a:p>
            <a:pPr lvl="4"/>
            <a:endParaRPr lang="zh-TW" altLang="en-US" dirty="0"/>
          </a:p>
        </p:txBody>
      </p:sp>
      <p:sp>
        <p:nvSpPr>
          <p:cNvPr id="5" name="頁尾版面配置區 4">
            <a:extLst>
              <a:ext uri="{FF2B5EF4-FFF2-40B4-BE49-F238E27FC236}">
                <a16:creationId xmlns="" xmlns:a16="http://schemas.microsoft.com/office/drawing/2014/main" id="{7A571A9B-7025-4626-B816-04D8C6C700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 xmlns:a16="http://schemas.microsoft.com/office/drawing/2014/main" id="{E1CA2AC4-AFC6-49B8-B44E-114093D0F4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tint val="75000"/>
                  </a:schemeClr>
                </a:solidFill>
                <a:latin typeface="微軟正黑體" panose="020B0604030504040204" pitchFamily="34" charset="-120"/>
                <a:ea typeface="微軟正黑體" panose="020B0604030504040204" pitchFamily="34" charset="-120"/>
              </a:defRPr>
            </a:lvl1pPr>
          </a:lstStyle>
          <a:p>
            <a:r>
              <a:rPr lang="en-US" altLang="zh-TW" dirty="0"/>
              <a:t>Made by </a:t>
            </a:r>
            <a:r>
              <a:rPr lang="zh-TW" altLang="en-US" dirty="0"/>
              <a:t>培訓團隊群</a:t>
            </a:r>
          </a:p>
        </p:txBody>
      </p:sp>
      <p:sp>
        <p:nvSpPr>
          <p:cNvPr id="13" name="投影片編號版面配置區 5">
            <a:extLst>
              <a:ext uri="{FF2B5EF4-FFF2-40B4-BE49-F238E27FC236}">
                <a16:creationId xmlns="" xmlns:a16="http://schemas.microsoft.com/office/drawing/2014/main" id="{FF26AE15-66AD-407A-9775-87F968DC142D}"/>
              </a:ext>
            </a:extLst>
          </p:cNvPr>
          <p:cNvSpPr txBox="1">
            <a:spLocks/>
          </p:cNvSpPr>
          <p:nvPr userDrawn="1"/>
        </p:nvSpPr>
        <p:spPr>
          <a:xfrm>
            <a:off x="8610600" y="6356349"/>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b="1" kern="1200">
                <a:solidFill>
                  <a:schemeClr val="tx1">
                    <a:tint val="75000"/>
                  </a:schemeClr>
                </a:solidFill>
                <a:latin typeface="微軟正黑體" panose="020B0604030504040204" pitchFamily="34" charset="-120"/>
                <a:ea typeface="微軟正黑體" panose="020B0604030504040204" pitchFamily="34" charset="-12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t>Made by </a:t>
            </a:r>
            <a:r>
              <a:rPr lang="zh-TW" altLang="en-US"/>
              <a:t>培訓團隊群</a:t>
            </a:r>
            <a:endParaRPr lang="zh-TW" altLang="en-US" dirty="0"/>
          </a:p>
        </p:txBody>
      </p:sp>
      <p:pic>
        <p:nvPicPr>
          <p:cNvPr id="11" name="圖片 10">
            <a:extLst>
              <a:ext uri="{FF2B5EF4-FFF2-40B4-BE49-F238E27FC236}">
                <a16:creationId xmlns="" xmlns:a16="http://schemas.microsoft.com/office/drawing/2014/main" id="{E0AD78CA-FF7F-424B-BEE4-5FCF96CC4DB0}"/>
              </a:ext>
            </a:extLst>
          </p:cNvPr>
          <p:cNvPicPr>
            <a:picLocks noChangeAspect="1"/>
          </p:cNvPicPr>
          <p:nvPr userDrawn="1"/>
        </p:nvPicPr>
        <p:blipFill rotWithShape="1">
          <a:blip r:embed="rId14" cstate="print">
            <a:extLst>
              <a:ext uri="{28A0092B-C50C-407E-A947-70E740481C1C}">
                <a14:useLocalDpi xmlns:a14="http://schemas.microsoft.com/office/drawing/2010/main" val="0"/>
              </a:ext>
            </a:extLst>
          </a:blip>
          <a:srcRect l="8475" t="30952" b="29893"/>
          <a:stretch/>
        </p:blipFill>
        <p:spPr>
          <a:xfrm>
            <a:off x="11363917" y="6330120"/>
            <a:ext cx="764583" cy="327096"/>
          </a:xfrm>
          <a:prstGeom prst="rect">
            <a:avLst/>
          </a:prstGeom>
        </p:spPr>
      </p:pic>
      <p:sp>
        <p:nvSpPr>
          <p:cNvPr id="14" name="投影片編號版面配置區 5">
            <a:extLst>
              <a:ext uri="{FF2B5EF4-FFF2-40B4-BE49-F238E27FC236}">
                <a16:creationId xmlns="" xmlns:a16="http://schemas.microsoft.com/office/drawing/2014/main" id="{7C0D0F99-2382-4474-BB70-BA44DC9F3BA6}"/>
              </a:ext>
            </a:extLst>
          </p:cNvPr>
          <p:cNvSpPr txBox="1">
            <a:spLocks/>
          </p:cNvSpPr>
          <p:nvPr userDrawn="1"/>
        </p:nvSpPr>
        <p:spPr>
          <a:xfrm>
            <a:off x="215900" y="6356349"/>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b="1" kern="1200">
                <a:solidFill>
                  <a:schemeClr val="tx1">
                    <a:tint val="75000"/>
                  </a:schemeClr>
                </a:solidFill>
                <a:latin typeface="微軟正黑體" panose="020B0604030504040204" pitchFamily="34" charset="-120"/>
                <a:ea typeface="微軟正黑體" panose="020B0604030504040204" pitchFamily="34" charset="-12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TW" b="1" i="1" dirty="0">
                <a:solidFill>
                  <a:srgbClr val="898989"/>
                </a:solidFill>
              </a:rPr>
              <a:t>Competitive  Programming</a:t>
            </a:r>
            <a:endParaRPr lang="zh-TW" altLang="en-US" dirty="0"/>
          </a:p>
        </p:txBody>
      </p:sp>
    </p:spTree>
    <p:extLst>
      <p:ext uri="{BB962C8B-B14F-4D97-AF65-F5344CB8AC3E}">
        <p14:creationId xmlns:p14="http://schemas.microsoft.com/office/powerpoint/2010/main" val="16715544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zh-TW" altLang="en-US" sz="3200" kern="1200" dirty="0" smtClean="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TW" altLang="en-US" sz="3200" kern="1200" dirty="0" smtClean="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TW" altLang="en-US" sz="2800" kern="1200" dirty="0" smtClean="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TW" altLang="en-US" sz="1800" kern="1200" dirty="0" smtClean="0">
          <a:solidFill>
            <a:schemeClr val="tx1"/>
          </a:solidFill>
          <a:latin typeface="微軟正黑體" panose="020B0604030504040204" pitchFamily="34" charset="-120"/>
          <a:ea typeface="微軟正黑體" panose="020B0604030504040204" pitchFamily="34" charset="-120"/>
          <a:cs typeface="+mn-cs"/>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zh-TW" altLang="en-US" sz="1800" kern="1200" dirty="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5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700.png"/></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740.png"/></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700.png"/></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700.png"/></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700.png"/></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700.png"/></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reurl.cc/D9e67O"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63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91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6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3CAB24A-E99E-49D8-84E2-C381A7BF50A0}"/>
              </a:ext>
            </a:extLst>
          </p:cNvPr>
          <p:cNvSpPr>
            <a:spLocks noGrp="1"/>
          </p:cNvSpPr>
          <p:nvPr>
            <p:ph type="ctrTitle"/>
          </p:nvPr>
        </p:nvSpPr>
        <p:spPr>
          <a:xfrm>
            <a:off x="1524000" y="1175657"/>
            <a:ext cx="8614788" cy="2253343"/>
          </a:xfrm>
        </p:spPr>
        <p:txBody>
          <a:bodyPr>
            <a:normAutofit/>
          </a:bodyPr>
          <a:lstStyle/>
          <a:p>
            <a:r>
              <a:rPr lang="en-US" altLang="zh-TW" sz="4400" dirty="0"/>
              <a:t/>
            </a:r>
            <a:br>
              <a:rPr lang="en-US" altLang="zh-TW" sz="4400" dirty="0"/>
            </a:br>
            <a:r>
              <a:rPr lang="en-US" altLang="zh-TW" sz="4400" dirty="0"/>
              <a:t>Advanced </a:t>
            </a:r>
            <a:br>
              <a:rPr lang="en-US" altLang="zh-TW" sz="4400" dirty="0"/>
            </a:br>
            <a:r>
              <a:rPr lang="en-US" altLang="zh-TW" sz="4400" dirty="0"/>
              <a:t>Competitive Programming</a:t>
            </a:r>
            <a:endParaRPr lang="zh-TW" altLang="en-US" sz="4400" dirty="0"/>
          </a:p>
        </p:txBody>
      </p:sp>
      <p:sp>
        <p:nvSpPr>
          <p:cNvPr id="3" name="副標題 2">
            <a:extLst>
              <a:ext uri="{FF2B5EF4-FFF2-40B4-BE49-F238E27FC236}">
                <a16:creationId xmlns="" xmlns:a16="http://schemas.microsoft.com/office/drawing/2014/main" id="{7536DEF2-AAE6-4D15-BCF8-A5DCB12359B6}"/>
              </a:ext>
            </a:extLst>
          </p:cNvPr>
          <p:cNvSpPr>
            <a:spLocks noGrp="1"/>
          </p:cNvSpPr>
          <p:nvPr>
            <p:ph type="subTitle" idx="1"/>
          </p:nvPr>
        </p:nvSpPr>
        <p:spPr>
          <a:xfrm>
            <a:off x="1524000" y="3602037"/>
            <a:ext cx="9144000" cy="2621209"/>
          </a:xfrm>
        </p:spPr>
        <p:txBody>
          <a:bodyPr>
            <a:normAutofit fontScale="92500" lnSpcReduction="20000"/>
          </a:bodyPr>
          <a:lstStyle/>
          <a:p>
            <a:endParaRPr lang="en-US" altLang="zh-TW" dirty="0"/>
          </a:p>
          <a:p>
            <a:r>
              <a:rPr lang="zh-TW" altLang="en-US" dirty="0"/>
              <a:t>國立成功大學</a:t>
            </a:r>
            <a:r>
              <a:rPr lang="en-US" altLang="zh-TW" dirty="0"/>
              <a:t>ACM-ICPC</a:t>
            </a:r>
            <a:r>
              <a:rPr lang="zh-TW" altLang="en-US" dirty="0"/>
              <a:t>程式競賽培訓隊</a:t>
            </a:r>
          </a:p>
          <a:p>
            <a:r>
              <a:rPr lang="en-US" altLang="zh-TW" dirty="0"/>
              <a:t>nckuacm@imslab.org</a:t>
            </a:r>
          </a:p>
          <a:p>
            <a:endParaRPr lang="en-US" altLang="zh-TW" dirty="0"/>
          </a:p>
          <a:p>
            <a:r>
              <a:rPr lang="en-US" altLang="zh-TW" dirty="0"/>
              <a:t>Department of Computer Science and Information Engineering</a:t>
            </a:r>
          </a:p>
          <a:p>
            <a:r>
              <a:rPr lang="en-US" altLang="zh-TW" dirty="0"/>
              <a:t>National Cheng Kung University</a:t>
            </a:r>
          </a:p>
          <a:p>
            <a:r>
              <a:rPr lang="en-US" altLang="zh-TW" dirty="0"/>
              <a:t>Tainan, Taiwan</a:t>
            </a:r>
          </a:p>
          <a:p>
            <a:endParaRPr lang="zh-TW" altLang="en-US" dirty="0"/>
          </a:p>
        </p:txBody>
      </p:sp>
    </p:spTree>
    <p:extLst>
      <p:ext uri="{BB962C8B-B14F-4D97-AF65-F5344CB8AC3E}">
        <p14:creationId xmlns:p14="http://schemas.microsoft.com/office/powerpoint/2010/main" val="7613511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Greedy</a:t>
            </a:r>
            <a:endParaRPr lang="zh-TW" altLang="en-US" dirty="0"/>
          </a:p>
        </p:txBody>
      </p:sp>
      <mc:AlternateContent xmlns:mc="http://schemas.openxmlformats.org/markup-compatibility/2006">
        <mc:Choice xmlns:a14="http://schemas.microsoft.com/office/drawing/2010/main" Requires="a14">
          <p:sp>
            <p:nvSpPr>
              <p:cNvPr id="9" name="內容版面配置區 8"/>
              <p:cNvSpPr>
                <a:spLocks noGrp="1"/>
              </p:cNvSpPr>
              <p:nvPr>
                <p:ph idx="1"/>
              </p:nvPr>
            </p:nvSpPr>
            <p:spPr/>
            <p:txBody>
              <a:bodyPr/>
              <a:lstStyle/>
              <a:p>
                <a:r>
                  <a:rPr lang="zh-TW" altLang="en-US" dirty="0" smtClean="0"/>
                  <a:t>發現已經沒有邊可以讓流量增加，因此流量為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2</m:t>
                    </m:r>
                  </m:oMath>
                </a14:m>
                <a:r>
                  <a:rPr lang="zh-TW" altLang="en-US" dirty="0" smtClean="0"/>
                  <a:t>，經檢查發現其為最大流</a:t>
                </a:r>
                <a:endParaRPr lang="zh-TW" altLang="en-US" dirty="0"/>
              </a:p>
            </p:txBody>
          </p:sp>
        </mc:Choice>
        <mc:Fallback>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r="-133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18695899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總結</a:t>
            </a:r>
            <a:endParaRPr lang="zh-TW" altLang="en-US" dirty="0"/>
          </a:p>
        </p:txBody>
      </p:sp>
      <p:sp>
        <p:nvSpPr>
          <p:cNvPr id="5" name="內容版面配置區 4"/>
          <p:cNvSpPr>
            <a:spLocks noGrp="1"/>
          </p:cNvSpPr>
          <p:nvPr>
            <p:ph idx="1"/>
          </p:nvPr>
        </p:nvSpPr>
        <p:spPr/>
        <p:txBody>
          <a:bodyPr/>
          <a:lstStyle/>
          <a:p>
            <a:r>
              <a:rPr lang="zh-TW" altLang="en-US" dirty="0" smtClean="0"/>
              <a:t>網路流的題目常常會看不出來，只能靠多練習多寫題目來累積經驗</a:t>
            </a:r>
            <a:endParaRPr lang="en-US" altLang="zh-TW" dirty="0" smtClean="0"/>
          </a:p>
          <a:p>
            <a:endParaRPr lang="en-US" altLang="zh-TW" dirty="0"/>
          </a:p>
          <a:p>
            <a:r>
              <a:rPr lang="zh-TW" altLang="en-US" dirty="0" smtClean="0"/>
              <a:t>如果掌握了技巧的話，那麼看到這種類型的題目就能較輕易的看出來</a:t>
            </a:r>
            <a:endParaRPr lang="zh-TW" altLang="en-US" dirty="0"/>
          </a:p>
        </p:txBody>
      </p:sp>
    </p:spTree>
    <p:extLst>
      <p:ext uri="{BB962C8B-B14F-4D97-AF65-F5344CB8AC3E}">
        <p14:creationId xmlns:p14="http://schemas.microsoft.com/office/powerpoint/2010/main" val="143759618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5D1B1D8-7B5A-4BED-AB39-CB90796B6FDF}"/>
              </a:ext>
            </a:extLst>
          </p:cNvPr>
          <p:cNvSpPr>
            <a:spLocks noGrp="1"/>
          </p:cNvSpPr>
          <p:nvPr>
            <p:ph type="title"/>
          </p:nvPr>
        </p:nvSpPr>
        <p:spPr/>
        <p:txBody>
          <a:bodyPr/>
          <a:lstStyle/>
          <a:p>
            <a:r>
              <a:rPr lang="en-US" altLang="zh-TW" dirty="0"/>
              <a:t>Questions?</a:t>
            </a:r>
            <a:endParaRPr lang="zh-TW" altLang="en-US" dirty="0"/>
          </a:p>
        </p:txBody>
      </p:sp>
      <p:sp>
        <p:nvSpPr>
          <p:cNvPr id="3" name="文字版面配置區 2">
            <a:extLst>
              <a:ext uri="{FF2B5EF4-FFF2-40B4-BE49-F238E27FC236}">
                <a16:creationId xmlns="" xmlns:a16="http://schemas.microsoft.com/office/drawing/2014/main"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7826450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Greedy</a:t>
            </a:r>
            <a:endParaRPr lang="zh-TW" altLang="en-US" dirty="0"/>
          </a:p>
        </p:txBody>
      </p:sp>
      <p:sp>
        <p:nvSpPr>
          <p:cNvPr id="9" name="內容版面配置區 8"/>
          <p:cNvSpPr>
            <a:spLocks noGrp="1"/>
          </p:cNvSpPr>
          <p:nvPr>
            <p:ph idx="1"/>
          </p:nvPr>
        </p:nvSpPr>
        <p:spPr/>
        <p:txBody>
          <a:bodyPr/>
          <a:lstStyle/>
          <a:p>
            <a:r>
              <a:rPr lang="zh-TW" altLang="en-US" dirty="0" smtClean="0"/>
              <a:t>這種方法「有時」可以找到最大流，但是有時卻會失敗</a:t>
            </a:r>
            <a:endParaRPr lang="zh-TW" altLang="en-US" dirty="0"/>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Tree>
    <p:extLst>
      <p:ext uri="{BB962C8B-B14F-4D97-AF65-F5344CB8AC3E}">
        <p14:creationId xmlns:p14="http://schemas.microsoft.com/office/powerpoint/2010/main" val="646302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Greedy</a:t>
            </a:r>
            <a:endParaRPr lang="zh-TW" altLang="en-US" dirty="0"/>
          </a:p>
        </p:txBody>
      </p:sp>
      <p:sp>
        <p:nvSpPr>
          <p:cNvPr id="9" name="內容版面配置區 8"/>
          <p:cNvSpPr>
            <a:spLocks noGrp="1"/>
          </p:cNvSpPr>
          <p:nvPr>
            <p:ph idx="1"/>
          </p:nvPr>
        </p:nvSpPr>
        <p:spPr/>
        <p:txBody>
          <a:bodyPr/>
          <a:lstStyle/>
          <a:p>
            <a:r>
              <a:rPr lang="zh-TW" altLang="en-US" dirty="0" smtClean="0"/>
              <a:t>我們用同一張圖再來跑一次</a:t>
            </a:r>
            <a:endParaRPr lang="zh-TW" altLang="en-US" dirty="0"/>
          </a:p>
        </p:txBody>
      </p:sp>
    </p:spTree>
    <p:extLst>
      <p:ext uri="{BB962C8B-B14F-4D97-AF65-F5344CB8AC3E}">
        <p14:creationId xmlns:p14="http://schemas.microsoft.com/office/powerpoint/2010/main" val="25715468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Greedy</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依著</a:t>
                </a:r>
                <a14:m>
                  <m:oMath xmlns:m="http://schemas.openxmlformats.org/officeDocument/2006/math">
                    <m:r>
                      <a:rPr lang="en-US" altLang="zh-TW">
                        <a:latin typeface="Cambria Math" panose="02040503050406030204" pitchFamily="18" charset="0"/>
                      </a:rPr>
                      <m:t> </m:t>
                    </m:r>
                    <m:r>
                      <m:rPr>
                        <m:sty m:val="p"/>
                      </m:rPr>
                      <a:rPr lang="en-US" altLang="zh-TW">
                        <a:latin typeface="Cambria Math" panose="02040503050406030204" pitchFamily="18" charset="0"/>
                      </a:rPr>
                      <m:t>s</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𝑎</m:t>
                    </m:r>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𝑡</m:t>
                    </m:r>
                    <m:r>
                      <a:rPr lang="en-US" altLang="zh-TW" i="1">
                        <a:latin typeface="Cambria Math" panose="02040503050406030204" pitchFamily="18" charset="0"/>
                      </a:rPr>
                      <m:t> </m:t>
                    </m:r>
                  </m:oMath>
                </a14:m>
                <a:r>
                  <a:rPr lang="zh-TW" altLang="en-US" dirty="0"/>
                  <a:t>將流量增加</a:t>
                </a:r>
                <a:endParaRPr lang="en-US" altLang="zh-TW" dirty="0"/>
              </a:p>
              <a:p>
                <a:r>
                  <a:rPr lang="zh-TW" altLang="en-US" dirty="0"/>
                  <a:t>增加後當前流量為</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1</m:t>
                    </m:r>
                    <m:r>
                      <a:rPr lang="zh-TW" altLang="en-US" i="1" dirty="0">
                        <a:latin typeface="Cambria Math" panose="02040503050406030204" pitchFamily="18" charset="0"/>
                      </a:rPr>
                      <m:t> </m:t>
                    </m:r>
                  </m:oMath>
                </a14:m>
                <a:endParaRPr lang="zh-TW" altLang="en-US" dirty="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899218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Greedy</a:t>
            </a:r>
            <a:endParaRPr lang="zh-TW" altLang="en-US" dirty="0"/>
          </a:p>
        </p:txBody>
      </p:sp>
      <mc:AlternateContent xmlns:mc="http://schemas.openxmlformats.org/markup-compatibility/2006">
        <mc:Choice xmlns:a14="http://schemas.microsoft.com/office/drawing/2010/main" Requires="a14">
          <p:sp>
            <p:nvSpPr>
              <p:cNvPr id="9" name="內容版面配置區 8"/>
              <p:cNvSpPr>
                <a:spLocks noGrp="1"/>
              </p:cNvSpPr>
              <p:nvPr>
                <p:ph idx="1"/>
              </p:nvPr>
            </p:nvSpPr>
            <p:spPr/>
            <p:txBody>
              <a:bodyPr/>
              <a:lstStyle/>
              <a:p>
                <a:r>
                  <a:rPr lang="zh-TW" altLang="en-US" dirty="0"/>
                  <a:t>發現已經沒有邊可以讓流量增加，因此流量為</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1</m:t>
                    </m:r>
                  </m:oMath>
                </a14:m>
                <a:r>
                  <a:rPr lang="zh-TW" altLang="en-US" dirty="0"/>
                  <a:t>，</a:t>
                </a:r>
                <a:r>
                  <a:rPr lang="zh-TW" altLang="en-US" dirty="0" smtClean="0"/>
                  <a:t>但是這不是最大流</a:t>
                </a:r>
                <a:endParaRPr lang="zh-TW" altLang="en-US" dirty="0"/>
              </a:p>
            </p:txBody>
          </p:sp>
        </mc:Choice>
        <mc:Fallback>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r="-133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9157884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5D1B1D8-7B5A-4BED-AB39-CB90796B6FDF}"/>
              </a:ext>
            </a:extLst>
          </p:cNvPr>
          <p:cNvSpPr>
            <a:spLocks noGrp="1"/>
          </p:cNvSpPr>
          <p:nvPr>
            <p:ph type="title"/>
          </p:nvPr>
        </p:nvSpPr>
        <p:spPr/>
        <p:txBody>
          <a:bodyPr/>
          <a:lstStyle/>
          <a:p>
            <a:r>
              <a:rPr lang="en-US" altLang="zh-TW" dirty="0" smtClean="0"/>
              <a:t>Residual Network</a:t>
            </a:r>
            <a:endParaRPr lang="zh-TW" altLang="en-US" dirty="0"/>
          </a:p>
        </p:txBody>
      </p:sp>
      <p:sp>
        <p:nvSpPr>
          <p:cNvPr id="3" name="文字版面配置區 2">
            <a:extLst>
              <a:ext uri="{FF2B5EF4-FFF2-40B4-BE49-F238E27FC236}">
                <a16:creationId xmlns="" xmlns:a16="http://schemas.microsoft.com/office/drawing/2014/main"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3132605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p:sp>
        <p:nvSpPr>
          <p:cNvPr id="9" name="內容版面配置區 8"/>
          <p:cNvSpPr>
            <a:spLocks noGrp="1"/>
          </p:cNvSpPr>
          <p:nvPr>
            <p:ph idx="1"/>
          </p:nvPr>
        </p:nvSpPr>
        <p:spPr/>
        <p:txBody>
          <a:bodyPr/>
          <a:lstStyle/>
          <a:p>
            <a:r>
              <a:rPr lang="zh-TW" altLang="en-US" dirty="0" smtClean="0"/>
              <a:t>為了解決 </a:t>
            </a:r>
            <a:r>
              <a:rPr lang="en-US" altLang="zh-TW" dirty="0" smtClean="0"/>
              <a:t>Greedy</a:t>
            </a:r>
            <a:r>
              <a:rPr lang="zh-TW" altLang="en-US" dirty="0" smtClean="0"/>
              <a:t> 的問題，我們需要讓</a:t>
            </a:r>
            <a:r>
              <a:rPr lang="zh-TW" altLang="en-US" dirty="0"/>
              <a:t>他</a:t>
            </a:r>
            <a:r>
              <a:rPr lang="zh-TW" altLang="en-US" dirty="0" smtClean="0"/>
              <a:t>能「逆流」回去抵銷已經流過的地方</a:t>
            </a:r>
            <a:endParaRPr lang="zh-TW" altLang="en-US" dirty="0"/>
          </a:p>
        </p:txBody>
      </p:sp>
    </p:spTree>
    <p:extLst>
      <p:ext uri="{BB962C8B-B14F-4D97-AF65-F5344CB8AC3E}">
        <p14:creationId xmlns:p14="http://schemas.microsoft.com/office/powerpoint/2010/main" val="26451658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以剛剛這張圖來看，若能讓其由</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𝑠</m:t>
                    </m:r>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rPr>
                      <m:t>𝑏</m:t>
                    </m:r>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ea typeface="Cambria Math" panose="02040503050406030204" pitchFamily="18" charset="0"/>
                      </a:rPr>
                      <m:t>𝑎</m:t>
                    </m:r>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ea typeface="Cambria Math" panose="02040503050406030204" pitchFamily="18" charset="0"/>
                      </a:rPr>
                      <m:t>𝑡</m:t>
                    </m:r>
                    <m:r>
                      <a:rPr lang="zh-TW" altLang="en-US" i="1" dirty="0">
                        <a:latin typeface="Cambria Math" panose="02040503050406030204" pitchFamily="18" charset="0"/>
                      </a:rPr>
                      <m:t> </m:t>
                    </m:r>
                  </m:oMath>
                </a14:m>
                <a:r>
                  <a:rPr lang="zh-TW" altLang="en-US" dirty="0" smtClean="0"/>
                  <a:t>逆流回去抵銷</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𝑎</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rPr>
                      <m:t> </m:t>
                    </m:r>
                  </m:oMath>
                </a14:m>
                <a:r>
                  <a:rPr lang="zh-TW" altLang="en-US" dirty="0" smtClean="0"/>
                  <a:t>已經流過的流量</a:t>
                </a:r>
                <a:r>
                  <a:rPr lang="en-US" altLang="zh-TW" dirty="0" smtClean="0"/>
                  <a:t/>
                </a:r>
                <a:br>
                  <a:rPr lang="en-US" altLang="zh-TW" dirty="0" smtClean="0"/>
                </a:br>
                <a:r>
                  <a:rPr lang="zh-TW" altLang="en-US" dirty="0" smtClean="0"/>
                  <a:t>的話，就可以得到最大流了</a:t>
                </a:r>
                <a:endParaRPr lang="zh-TW" altLang="en-US" dirty="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2"/>
                <a:stretch>
                  <a:fillRect l="-1333" t="-2941" r="-928"/>
                </a:stretch>
              </a:blipFill>
            </p:spPr>
            <p:txBody>
              <a:bodyPr/>
              <a:lstStyle/>
              <a:p>
                <a:r>
                  <a:rPr lang="zh-TW" altLang="en-US">
                    <a:noFill/>
                  </a:rPr>
                  <a:t> </a:t>
                </a:r>
              </a:p>
            </p:txBody>
          </p:sp>
        </mc:Fallback>
      </mc:AlternateContent>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Tree>
    <p:extLst>
      <p:ext uri="{BB962C8B-B14F-4D97-AF65-F5344CB8AC3E}">
        <p14:creationId xmlns:p14="http://schemas.microsoft.com/office/powerpoint/2010/main" val="14598163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以剛剛這張圖來看，若能讓其由</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𝑠</m:t>
                    </m:r>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rPr>
                      <m:t>𝑏</m:t>
                    </m:r>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ea typeface="Cambria Math" panose="02040503050406030204" pitchFamily="18" charset="0"/>
                      </a:rPr>
                      <m:t>𝑎</m:t>
                    </m:r>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ea typeface="Cambria Math" panose="02040503050406030204" pitchFamily="18" charset="0"/>
                      </a:rPr>
                      <m:t>𝑡</m:t>
                    </m:r>
                    <m:r>
                      <a:rPr lang="zh-TW" altLang="en-US" i="1" dirty="0">
                        <a:latin typeface="Cambria Math" panose="02040503050406030204" pitchFamily="18" charset="0"/>
                      </a:rPr>
                      <m:t> </m:t>
                    </m:r>
                  </m:oMath>
                </a14:m>
                <a:r>
                  <a:rPr lang="zh-TW" altLang="en-US" dirty="0" smtClean="0"/>
                  <a:t>逆流回去抵銷</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𝑎</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rPr>
                      <m:t> </m:t>
                    </m:r>
                  </m:oMath>
                </a14:m>
                <a:r>
                  <a:rPr lang="zh-TW" altLang="en-US" dirty="0" smtClean="0"/>
                  <a:t>已經流過的流量</a:t>
                </a:r>
                <a:r>
                  <a:rPr lang="en-US" altLang="zh-TW" dirty="0" smtClean="0"/>
                  <a:t/>
                </a:r>
                <a:br>
                  <a:rPr lang="en-US" altLang="zh-TW" dirty="0" smtClean="0"/>
                </a:br>
                <a:r>
                  <a:rPr lang="zh-TW" altLang="en-US" dirty="0" smtClean="0"/>
                  <a:t>的話，就可以得到最大流了</a:t>
                </a:r>
                <a:endParaRPr lang="zh-TW" altLang="en-US" dirty="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r="-92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6539473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以剛剛這張圖來看，若能讓其由</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𝑠</m:t>
                    </m:r>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rPr>
                      <m:t>𝑏</m:t>
                    </m:r>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ea typeface="Cambria Math" panose="02040503050406030204" pitchFamily="18" charset="0"/>
                      </a:rPr>
                      <m:t>𝑎</m:t>
                    </m:r>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ea typeface="Cambria Math" panose="02040503050406030204" pitchFamily="18" charset="0"/>
                      </a:rPr>
                      <m:t>𝑡</m:t>
                    </m:r>
                    <m:r>
                      <a:rPr lang="zh-TW" altLang="en-US" i="1" dirty="0">
                        <a:latin typeface="Cambria Math" panose="02040503050406030204" pitchFamily="18" charset="0"/>
                      </a:rPr>
                      <m:t> </m:t>
                    </m:r>
                  </m:oMath>
                </a14:m>
                <a:r>
                  <a:rPr lang="zh-TW" altLang="en-US" dirty="0" smtClean="0"/>
                  <a:t>逆流回去抵銷</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𝑎</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rPr>
                      <m:t> </m:t>
                    </m:r>
                  </m:oMath>
                </a14:m>
                <a:r>
                  <a:rPr lang="zh-TW" altLang="en-US" dirty="0" smtClean="0"/>
                  <a:t>已經流過的流量</a:t>
                </a:r>
                <a:r>
                  <a:rPr lang="en-US" altLang="zh-TW" dirty="0" smtClean="0"/>
                  <a:t/>
                </a:r>
                <a:br>
                  <a:rPr lang="en-US" altLang="zh-TW" dirty="0" smtClean="0"/>
                </a:br>
                <a:r>
                  <a:rPr lang="zh-TW" altLang="en-US" dirty="0" smtClean="0"/>
                  <a:t>的話，就可以得到最大流了</a:t>
                </a:r>
                <a:endParaRPr lang="zh-TW" altLang="en-US" dirty="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r="-92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646813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5D1B1D8-7B5A-4BED-AB39-CB90796B6FDF}"/>
              </a:ext>
            </a:extLst>
          </p:cNvPr>
          <p:cNvSpPr>
            <a:spLocks noGrp="1"/>
          </p:cNvSpPr>
          <p:nvPr>
            <p:ph type="title"/>
          </p:nvPr>
        </p:nvSpPr>
        <p:spPr/>
        <p:txBody>
          <a:bodyPr/>
          <a:lstStyle/>
          <a:p>
            <a:r>
              <a:rPr lang="en-US" altLang="zh-TW" dirty="0" smtClean="0"/>
              <a:t>Network Flow</a:t>
            </a:r>
            <a:endParaRPr lang="zh-TW" altLang="en-US" dirty="0"/>
          </a:p>
        </p:txBody>
      </p:sp>
      <p:sp>
        <p:nvSpPr>
          <p:cNvPr id="3" name="文字版面配置區 2">
            <a:extLst>
              <a:ext uri="{FF2B5EF4-FFF2-40B4-BE49-F238E27FC236}">
                <a16:creationId xmlns="" xmlns:a16="http://schemas.microsoft.com/office/drawing/2014/main"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7187615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p:sp>
        <p:nvSpPr>
          <p:cNvPr id="9" name="內容版面配置區 8"/>
          <p:cNvSpPr>
            <a:spLocks noGrp="1"/>
          </p:cNvSpPr>
          <p:nvPr>
            <p:ph idx="1"/>
          </p:nvPr>
        </p:nvSpPr>
        <p:spPr/>
        <p:txBody>
          <a:bodyPr/>
          <a:lstStyle/>
          <a:p>
            <a:r>
              <a:rPr lang="zh-TW" altLang="en-US" dirty="0" smtClean="0"/>
              <a:t>由剛剛的範例可知，每次在增加流量時，會做兩種事：</a:t>
            </a:r>
            <a:endParaRPr lang="en-US" altLang="zh-TW" dirty="0" smtClean="0"/>
          </a:p>
          <a:p>
            <a:pPr marL="514350" indent="-514350">
              <a:buFont typeface="+mj-lt"/>
              <a:buAutoNum type="arabicPeriod"/>
            </a:pPr>
            <a:endParaRPr lang="en-US" altLang="zh-TW" dirty="0" smtClean="0"/>
          </a:p>
          <a:p>
            <a:pPr marL="514350" indent="-514350">
              <a:buFont typeface="+mj-lt"/>
              <a:buAutoNum type="arabicPeriod"/>
            </a:pPr>
            <a:r>
              <a:rPr lang="zh-TW" altLang="en-US" dirty="0" smtClean="0"/>
              <a:t>將沒流滿的邊增加流量</a:t>
            </a:r>
            <a:endParaRPr lang="en-US" altLang="zh-TW" dirty="0" smtClean="0"/>
          </a:p>
          <a:p>
            <a:pPr marL="514350" indent="-514350">
              <a:buFont typeface="+mj-lt"/>
              <a:buAutoNum type="arabicPeriod"/>
            </a:pPr>
            <a:r>
              <a:rPr lang="zh-TW" altLang="en-US" dirty="0" smtClean="0"/>
              <a:t>將已有流量的邊「逆流」回去抵銷原本的流量</a:t>
            </a:r>
          </a:p>
          <a:p>
            <a:pPr marL="514350" indent="-514350">
              <a:buFont typeface="+mj-lt"/>
              <a:buAutoNum type="arabicPeriod"/>
            </a:pPr>
            <a:endParaRPr lang="zh-TW" altLang="en-US" dirty="0" smtClean="0"/>
          </a:p>
        </p:txBody>
      </p:sp>
    </p:spTree>
    <p:extLst>
      <p:ext uri="{BB962C8B-B14F-4D97-AF65-F5344CB8AC3E}">
        <p14:creationId xmlns:p14="http://schemas.microsoft.com/office/powerpoint/2010/main" val="23071138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為了方便處理，我們對</a:t>
                </a:r>
                <a:r>
                  <a:rPr lang="zh-TW" altLang="en-US" dirty="0"/>
                  <a:t>原</a:t>
                </a:r>
                <a:r>
                  <a:rPr lang="zh-TW" altLang="en-US" dirty="0" smtClean="0"/>
                  <a:t>圖進行一些變</a:t>
                </a:r>
                <a:r>
                  <a:rPr lang="zh-TW" altLang="en-US" dirty="0"/>
                  <a:t>化</a:t>
                </a:r>
                <a:r>
                  <a:rPr lang="zh-TW" altLang="en-US" dirty="0" smtClean="0"/>
                  <a:t>：</a:t>
                </a:r>
                <a:endParaRPr lang="en-US" altLang="zh-TW" dirty="0" smtClean="0"/>
              </a:p>
              <a:p>
                <a:pPr marL="514350" indent="-514350">
                  <a:buFont typeface="+mj-lt"/>
                  <a:buAutoNum type="arabicPeriod"/>
                </a:pPr>
                <a:endParaRPr lang="en-US" altLang="zh-TW" dirty="0" smtClean="0"/>
              </a:p>
              <a:p>
                <a:pPr marL="514350" indent="-514350">
                  <a:buFont typeface="+mj-lt"/>
                  <a:buAutoNum type="arabicPeriod"/>
                </a:pPr>
                <a:r>
                  <a:rPr lang="zh-TW" altLang="en-US" dirty="0"/>
                  <a:t>對每條邊紀錄其流量</a:t>
                </a:r>
                <a:endParaRPr lang="en-US" altLang="zh-TW" dirty="0"/>
              </a:p>
              <a:p>
                <a:pPr marL="514350" indent="-514350">
                  <a:buFont typeface="+mj-lt"/>
                  <a:buAutoNum type="arabicPeriod"/>
                </a:pPr>
                <a:r>
                  <a:rPr lang="zh-TW" altLang="en-US" dirty="0" smtClean="0"/>
                  <a:t>每條邊都增加一條容量相同的反向邊，並且在一開始將其流量設為原本那條邊的容量</a:t>
                </a:r>
                <a:endParaRPr lang="en-US" altLang="zh-TW" dirty="0" smtClean="0"/>
              </a:p>
              <a:p>
                <a:pPr marL="514350" indent="-514350">
                  <a:buFont typeface="+mj-lt"/>
                  <a:buAutoNum type="arabicPeriod"/>
                </a:pPr>
                <a:endParaRPr lang="en-US" altLang="zh-TW" sz="2800" dirty="0"/>
              </a:p>
              <a:p>
                <a:pPr marL="0" indent="0">
                  <a:buNone/>
                </a:pPr>
                <a14:m>
                  <m:oMathPara xmlns:m="http://schemas.openxmlformats.org/officeDocument/2006/math">
                    <m:oMathParaPr>
                      <m:jc m:val="centerGroup"/>
                    </m:oMathParaPr>
                    <m:oMath xmlns:m="http://schemas.openxmlformats.org/officeDocument/2006/math">
                      <m:r>
                        <a:rPr lang="en-US" altLang="zh-TW" sz="6600" b="0" i="1" smtClean="0">
                          <a:latin typeface="Cambria Math" panose="02040503050406030204" pitchFamily="18" charset="0"/>
                        </a:rPr>
                        <m:t>⇒ </m:t>
                      </m:r>
                    </m:oMath>
                  </m:oMathPara>
                </a14:m>
                <a:endParaRPr lang="en-US" altLang="zh-TW" sz="6600" dirty="0" smtClean="0"/>
              </a:p>
              <a:p>
                <a:pPr marL="514350" indent="-514350">
                  <a:buFont typeface="+mj-lt"/>
                  <a:buAutoNum type="arabicPeriod"/>
                </a:pPr>
                <a:endParaRPr lang="zh-TW" altLang="en-US" dirty="0" smtClean="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739" t="-2941" r="-986"/>
                </a:stretch>
              </a:blipFill>
            </p:spPr>
            <p:txBody>
              <a:bodyPr/>
              <a:lstStyle/>
              <a:p>
                <a:r>
                  <a:rPr lang="zh-TW" altLang="en-US">
                    <a:noFill/>
                  </a:rPr>
                  <a:t> </a:t>
                </a:r>
              </a:p>
            </p:txBody>
          </p:sp>
        </mc:Fallback>
      </mc:AlternateContent>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0814" y="4477090"/>
            <a:ext cx="3452507" cy="1834810"/>
          </a:xfrm>
          <a:prstGeom prst="rect">
            <a:avLst/>
          </a:prstGeom>
        </p:spPr>
      </p:pic>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4730" y="4477090"/>
            <a:ext cx="3452507" cy="1834810"/>
          </a:xfrm>
          <a:prstGeom prst="rect">
            <a:avLst/>
          </a:prstGeom>
        </p:spPr>
      </p:pic>
    </p:spTree>
    <p:extLst>
      <p:ext uri="{BB962C8B-B14F-4D97-AF65-F5344CB8AC3E}">
        <p14:creationId xmlns:p14="http://schemas.microsoft.com/office/powerpoint/2010/main" val="14452173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經轉換後我們定義剩餘流量</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𝑟</m:t>
                    </m:r>
                    <m:r>
                      <a:rPr lang="en-US" altLang="zh-TW" b="0" i="1" smtClean="0">
                        <a:latin typeface="Cambria Math" panose="02040503050406030204" pitchFamily="18" charset="0"/>
                      </a:rPr>
                      <m:t>(</m:t>
                    </m:r>
                    <m:r>
                      <a:rPr lang="en-US" altLang="zh-TW" b="0" i="1" smtClean="0">
                        <a:latin typeface="Cambria Math" panose="02040503050406030204" pitchFamily="18" charset="0"/>
                      </a:rPr>
                      <m:t>𝑢</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oMath>
                </a14:m>
                <a:endParaRPr lang="en-US" altLang="zh-TW" dirty="0" smtClean="0"/>
              </a:p>
              <a:p>
                <a:endParaRPr lang="en-US" altLang="zh-TW" dirty="0"/>
              </a:p>
              <a:p>
                <a:pPr marL="0" indent="0">
                  <a:buNone/>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𝑟</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𝑢</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𝑐</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𝑢</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𝑓</m:t>
                      </m:r>
                      <m:r>
                        <a:rPr lang="en-US" altLang="zh-TW" b="0" i="1" smtClean="0">
                          <a:latin typeface="Cambria Math" panose="02040503050406030204" pitchFamily="18" charset="0"/>
                        </a:rPr>
                        <m:t>(</m:t>
                      </m:r>
                      <m:r>
                        <a:rPr lang="en-US" altLang="zh-TW" b="0" i="1" smtClean="0">
                          <a:latin typeface="Cambria Math" panose="02040503050406030204" pitchFamily="18" charset="0"/>
                        </a:rPr>
                        <m:t>𝑢</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r>
                        <a:rPr lang="en-US" altLang="zh-TW" b="0" i="1" smtClean="0">
                          <a:latin typeface="Cambria Math" panose="02040503050406030204" pitchFamily="18" charset="0"/>
                        </a:rPr>
                        <m:t>)</m:t>
                      </m:r>
                    </m:oMath>
                  </m:oMathPara>
                </a14:m>
                <a:endParaRPr lang="en-US" altLang="zh-TW" i="1" dirty="0" smtClean="0"/>
              </a:p>
              <a:p>
                <a:pPr marL="0" indent="0">
                  <a:buNone/>
                </a:pPr>
                <a:endParaRPr lang="en-US" altLang="zh-TW" i="1" dirty="0"/>
              </a:p>
              <a:p>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𝑐</m:t>
                    </m:r>
                    <m:r>
                      <a:rPr lang="en-US" altLang="zh-TW" i="1" dirty="0">
                        <a:latin typeface="Cambria Math" panose="02040503050406030204" pitchFamily="18" charset="0"/>
                      </a:rPr>
                      <m:t>(</m:t>
                    </m:r>
                    <m:r>
                      <a:rPr lang="en-US" altLang="zh-TW" i="1" dirty="0">
                        <a:latin typeface="Cambria Math" panose="02040503050406030204" pitchFamily="18" charset="0"/>
                      </a:rPr>
                      <m:t>𝑢</m:t>
                    </m:r>
                    <m:r>
                      <a:rPr lang="en-US" altLang="zh-TW" i="1" dirty="0">
                        <a:latin typeface="Cambria Math" panose="02040503050406030204" pitchFamily="18" charset="0"/>
                      </a:rPr>
                      <m:t>,</m:t>
                    </m:r>
                    <m:r>
                      <a:rPr lang="en-US" altLang="zh-TW" i="1" dirty="0">
                        <a:latin typeface="Cambria Math" panose="02040503050406030204" pitchFamily="18" charset="0"/>
                      </a:rPr>
                      <m:t>𝑣</m:t>
                    </m:r>
                    <m:r>
                      <a:rPr lang="en-US" altLang="zh-TW" i="1" dirty="0">
                        <a:latin typeface="Cambria Math" panose="02040503050406030204" pitchFamily="18" charset="0"/>
                      </a:rPr>
                      <m:t>) </m:t>
                    </m:r>
                  </m:oMath>
                </a14:m>
                <a:r>
                  <a:rPr lang="zh-TW" altLang="en-US" dirty="0"/>
                  <a:t>代表從</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𝑢</m:t>
                    </m:r>
                    <m:r>
                      <a:rPr lang="zh-TW" altLang="en-US" i="1" dirty="0">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𝑣</m:t>
                    </m:r>
                    <m:r>
                      <a:rPr lang="zh-TW" altLang="en-US" i="1" dirty="0">
                        <a:latin typeface="Cambria Math" panose="02040503050406030204" pitchFamily="18" charset="0"/>
                      </a:rPr>
                      <m:t> </m:t>
                    </m:r>
                  </m:oMath>
                </a14:m>
                <a:r>
                  <a:rPr lang="zh-TW" altLang="en-US" dirty="0"/>
                  <a:t>這條邊的容量</a:t>
                </a:r>
                <a:endParaRPr lang="en-US" altLang="zh-TW" dirty="0" smtClean="0"/>
              </a:p>
              <a:p>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𝑓</m:t>
                    </m:r>
                    <m:r>
                      <a:rPr lang="en-US" altLang="zh-TW" i="1" dirty="0">
                        <a:latin typeface="Cambria Math" panose="02040503050406030204" pitchFamily="18" charset="0"/>
                      </a:rPr>
                      <m:t>(</m:t>
                    </m:r>
                    <m:r>
                      <a:rPr lang="en-US" altLang="zh-TW" i="1" dirty="0">
                        <a:latin typeface="Cambria Math" panose="02040503050406030204" pitchFamily="18" charset="0"/>
                      </a:rPr>
                      <m:t>𝑢</m:t>
                    </m:r>
                    <m:r>
                      <a:rPr lang="en-US" altLang="zh-TW" i="1" dirty="0">
                        <a:latin typeface="Cambria Math" panose="02040503050406030204" pitchFamily="18" charset="0"/>
                      </a:rPr>
                      <m:t>,</m:t>
                    </m:r>
                    <m:r>
                      <a:rPr lang="en-US" altLang="zh-TW" i="1" dirty="0">
                        <a:latin typeface="Cambria Math" panose="02040503050406030204" pitchFamily="18" charset="0"/>
                      </a:rPr>
                      <m:t>𝑣</m:t>
                    </m:r>
                    <m:r>
                      <a:rPr lang="en-US" altLang="zh-TW" i="1" dirty="0">
                        <a:latin typeface="Cambria Math" panose="02040503050406030204" pitchFamily="18" charset="0"/>
                      </a:rPr>
                      <m:t>) </m:t>
                    </m:r>
                  </m:oMath>
                </a14:m>
                <a:r>
                  <a:rPr lang="zh-TW" altLang="en-US" dirty="0"/>
                  <a:t>代表從</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𝑢</m:t>
                    </m:r>
                    <m:r>
                      <a:rPr lang="zh-TW" altLang="en-US" i="1" dirty="0">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𝑣</m:t>
                    </m:r>
                    <m:r>
                      <a:rPr lang="zh-TW" altLang="en-US" i="1" dirty="0">
                        <a:latin typeface="Cambria Math" panose="02040503050406030204" pitchFamily="18" charset="0"/>
                      </a:rPr>
                      <m:t> </m:t>
                    </m:r>
                  </m:oMath>
                </a14:m>
                <a:r>
                  <a:rPr lang="zh-TW" altLang="en-US" dirty="0"/>
                  <a:t>這條</a:t>
                </a:r>
                <a:r>
                  <a:rPr lang="zh-TW" altLang="en-US" dirty="0" smtClean="0"/>
                  <a:t>邊當前的流量</a:t>
                </a:r>
                <a:endParaRPr lang="zh-TW" altLang="en-US" dirty="0"/>
              </a:p>
              <a:p>
                <a:endParaRPr lang="zh-TW" altLang="en-US" dirty="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770976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轉換過後的圖稱之為「剩餘網路」</a:t>
                </a:r>
                <a:endParaRPr lang="en-US" altLang="zh-TW" dirty="0" smtClean="0"/>
              </a:p>
              <a:p>
                <a:r>
                  <a:rPr lang="zh-TW" altLang="en-US" dirty="0" smtClean="0"/>
                  <a:t>在剩餘網路中會將</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𝑟</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𝑢</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e>
                    </m:d>
                    <m:r>
                      <a:rPr lang="en-US" altLang="zh-TW" b="0" i="1" smtClean="0">
                        <a:latin typeface="Cambria Math" panose="02040503050406030204" pitchFamily="18" charset="0"/>
                      </a:rPr>
                      <m:t>=0 </m:t>
                    </m:r>
                  </m:oMath>
                </a14:m>
                <a:r>
                  <a:rPr lang="zh-TW" altLang="en-US" dirty="0" smtClean="0"/>
                  <a:t>的邊視為不存在</a:t>
                </a:r>
                <a:endParaRPr lang="en-US" altLang="zh-TW" dirty="0" smtClean="0"/>
              </a:p>
              <a:p>
                <a:r>
                  <a:rPr lang="zh-TW" altLang="en-US" dirty="0" smtClean="0"/>
                  <a:t>如果存在一條從</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𝑥</m:t>
                    </m:r>
                    <m:r>
                      <a:rPr lang="en-US" altLang="zh-TW" b="0" i="1" smtClean="0">
                        <a:latin typeface="Cambria Math" panose="02040503050406030204" pitchFamily="18" charset="0"/>
                      </a:rPr>
                      <m:t> </m:t>
                    </m:r>
                  </m:oMath>
                </a14:m>
                <a:r>
                  <a:rPr lang="zh-TW" altLang="en-US" dirty="0" smtClean="0"/>
                  <a:t>走到</a:t>
                </a:r>
                <a14:m>
                  <m:oMath xmlns:m="http://schemas.openxmlformats.org/officeDocument/2006/math">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𝑦</m:t>
                    </m:r>
                    <m:r>
                      <a:rPr lang="zh-TW" altLang="en-US" i="1" dirty="0">
                        <a:latin typeface="Cambria Math" panose="02040503050406030204" pitchFamily="18" charset="0"/>
                      </a:rPr>
                      <m:t> </m:t>
                    </m:r>
                  </m:oMath>
                </a14:m>
                <a:r>
                  <a:rPr lang="zh-TW" altLang="en-US" dirty="0" smtClean="0"/>
                  <a:t>的路徑且路徑上每條邊的剩餘流量均大於零，則我們將其稱為「增廣路」</a:t>
                </a:r>
                <a:endParaRPr lang="zh-TW" altLang="en-US" i="1" dirty="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2935417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p:sp>
        <p:nvSpPr>
          <p:cNvPr id="9" name="內容版面配置區 8"/>
          <p:cNvSpPr>
            <a:spLocks noGrp="1"/>
          </p:cNvSpPr>
          <p:nvPr>
            <p:ph idx="1"/>
          </p:nvPr>
        </p:nvSpPr>
        <p:spPr/>
        <p:txBody>
          <a:bodyPr/>
          <a:lstStyle/>
          <a:p>
            <a:r>
              <a:rPr lang="zh-TW" altLang="en-US" dirty="0" smtClean="0"/>
              <a:t>再以剛剛的圖為例</a:t>
            </a:r>
            <a:endParaRPr lang="zh-TW" altLang="en-US" i="1"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7169" y="2370442"/>
            <a:ext cx="5437662" cy="3941458"/>
          </a:xfrm>
          <a:prstGeom prst="rect">
            <a:avLst/>
          </a:prstGeom>
        </p:spPr>
      </p:pic>
    </p:spTree>
    <p:extLst>
      <p:ext uri="{BB962C8B-B14F-4D97-AF65-F5344CB8AC3E}">
        <p14:creationId xmlns:p14="http://schemas.microsoft.com/office/powerpoint/2010/main" val="14782459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p:sp>
        <p:nvSpPr>
          <p:cNvPr id="9" name="內容版面配置區 8"/>
          <p:cNvSpPr>
            <a:spLocks noGrp="1"/>
          </p:cNvSpPr>
          <p:nvPr>
            <p:ph idx="1"/>
          </p:nvPr>
        </p:nvSpPr>
        <p:spPr/>
        <p:txBody>
          <a:bodyPr/>
          <a:lstStyle/>
          <a:p>
            <a:r>
              <a:rPr lang="zh-TW" altLang="en-US" dirty="0" smtClean="0"/>
              <a:t>先將其轉換為剩餘網路</a:t>
            </a:r>
            <a:endParaRPr lang="zh-TW" altLang="en-US" i="1" dirty="0"/>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Tree>
    <p:extLst>
      <p:ext uri="{BB962C8B-B14F-4D97-AF65-F5344CB8AC3E}">
        <p14:creationId xmlns:p14="http://schemas.microsoft.com/office/powerpoint/2010/main" val="10232468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p:sp>
        <p:nvSpPr>
          <p:cNvPr id="9" name="內容版面配置區 8"/>
          <p:cNvSpPr>
            <a:spLocks noGrp="1"/>
          </p:cNvSpPr>
          <p:nvPr>
            <p:ph idx="1"/>
          </p:nvPr>
        </p:nvSpPr>
        <p:spPr/>
        <p:txBody>
          <a:bodyPr/>
          <a:lstStyle/>
          <a:p>
            <a:r>
              <a:rPr lang="zh-TW" altLang="en-US" dirty="0" smtClean="0"/>
              <a:t>先將其轉換為剩餘網路</a:t>
            </a:r>
            <a:endParaRPr lang="zh-TW" altLang="en-US" i="1" dirty="0"/>
          </a:p>
        </p:txBody>
      </p:sp>
    </p:spTree>
    <p:extLst>
      <p:ext uri="{BB962C8B-B14F-4D97-AF65-F5344CB8AC3E}">
        <p14:creationId xmlns:p14="http://schemas.microsoft.com/office/powerpoint/2010/main" val="34573433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接著找出一條從</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𝑠</m:t>
                    </m:r>
                    <m:r>
                      <a:rPr lang="zh-TW" altLang="en-US" i="1" dirty="0">
                        <a:latin typeface="Cambria Math" panose="02040503050406030204" pitchFamily="18" charset="0"/>
                      </a:rPr>
                      <m:t> </m:t>
                    </m:r>
                  </m:oMath>
                </a14:m>
                <a:r>
                  <a:rPr lang="zh-TW" altLang="en-US" dirty="0" smtClean="0"/>
                  <a:t>到</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𝑡</m:t>
                    </m:r>
                    <m:r>
                      <a:rPr lang="zh-TW" altLang="en-US" i="1" dirty="0">
                        <a:latin typeface="Cambria Math" panose="02040503050406030204" pitchFamily="18" charset="0"/>
                      </a:rPr>
                      <m:t> </m:t>
                    </m:r>
                  </m:oMath>
                </a14:m>
                <a:r>
                  <a:rPr lang="zh-TW" altLang="en-US" dirty="0" smtClean="0"/>
                  <a:t>的增廣路</a:t>
                </a:r>
                <a:endParaRPr lang="zh-TW" altLang="en-US" i="1" dirty="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2435379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將該增廣路增廣，總流量增加</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endParaRPr lang="en-US" altLang="zh-TW" dirty="0" smtClean="0"/>
              </a:p>
              <a:p>
                <a:r>
                  <a:rPr lang="zh-TW" altLang="en-US" dirty="0" smtClean="0"/>
                  <a:t>注意增廣後會使反向邊的當</a:t>
                </a:r>
                <a:r>
                  <a:rPr lang="en-US" altLang="zh-TW" dirty="0" smtClean="0"/>
                  <a:t/>
                </a:r>
                <a:br>
                  <a:rPr lang="en-US" altLang="zh-TW" dirty="0" smtClean="0"/>
                </a:br>
                <a:r>
                  <a:rPr lang="zh-TW" altLang="en-US" dirty="0" smtClean="0"/>
                  <a:t>前流量也減少相同數值</a:t>
                </a:r>
                <a:endParaRPr lang="en-US" altLang="zh-TW" dirty="0" smtClean="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6465477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p:sp>
        <p:nvSpPr>
          <p:cNvPr id="9" name="內容版面配置區 8"/>
          <p:cNvSpPr>
            <a:spLocks noGrp="1"/>
          </p:cNvSpPr>
          <p:nvPr>
            <p:ph idx="1"/>
          </p:nvPr>
        </p:nvSpPr>
        <p:spPr/>
        <p:txBody>
          <a:bodyPr/>
          <a:lstStyle/>
          <a:p>
            <a:r>
              <a:rPr lang="zh-TW" altLang="en-US" dirty="0" smtClean="0"/>
              <a:t>繼續尋找增廣路並增廣</a:t>
            </a:r>
            <a:endParaRPr lang="en-US" altLang="zh-TW" dirty="0" smtClean="0"/>
          </a:p>
        </p:txBody>
      </p:sp>
    </p:spTree>
    <p:extLst>
      <p:ext uri="{BB962C8B-B14F-4D97-AF65-F5344CB8AC3E}">
        <p14:creationId xmlns:p14="http://schemas.microsoft.com/office/powerpoint/2010/main" val="31165208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網路流</a:t>
            </a:r>
            <a:endParaRPr lang="zh-TW" altLang="en-US" dirty="0"/>
          </a:p>
        </p:txBody>
      </p:sp>
      <p:sp>
        <p:nvSpPr>
          <p:cNvPr id="3" name="內容版面配置區 2">
            <a:extLst>
              <a:ext uri="{FF2B5EF4-FFF2-40B4-BE49-F238E27FC236}">
                <a16:creationId xmlns:mc="http://schemas.openxmlformats.org/markup-compatibility/2006" xmlns:a14="http://schemas.microsoft.com/office/drawing/2010/main" xmlns="" xmlns:a16="http://schemas.microsoft.com/office/drawing/2014/main"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給定一個有向圖，其中</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有</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一個起點可以產生源源不絕的水流沿著邊向外擴散，有一個終點可以接收水流；圖中每一條邊都有水流的流量上限，即該條邊最多只能流過多少水，請問在</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終</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點最多可以收集到多少的水？</a:t>
            </a:r>
            <a:endParaRPr lang="en-US" altLang="zh-TW" i="1"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10133838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p:sp>
        <p:nvSpPr>
          <p:cNvPr id="9" name="內容版面配置區 8"/>
          <p:cNvSpPr>
            <a:spLocks noGrp="1"/>
          </p:cNvSpPr>
          <p:nvPr>
            <p:ph idx="1"/>
          </p:nvPr>
        </p:nvSpPr>
        <p:spPr/>
        <p:txBody>
          <a:bodyPr/>
          <a:lstStyle/>
          <a:p>
            <a:r>
              <a:rPr lang="zh-TW" altLang="en-US" dirty="0" smtClean="0"/>
              <a:t>繼續尋找增廣路並增廣</a:t>
            </a:r>
            <a:endParaRPr lang="en-US" altLang="zh-TW" dirty="0" smtClean="0"/>
          </a:p>
        </p:txBody>
      </p:sp>
    </p:spTree>
    <p:extLst>
      <p:ext uri="{BB962C8B-B14F-4D97-AF65-F5344CB8AC3E}">
        <p14:creationId xmlns:p14="http://schemas.microsoft.com/office/powerpoint/2010/main" val="2467184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a:t>總流量再增加</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1</m:t>
                    </m:r>
                    <m:r>
                      <a:rPr lang="zh-TW" altLang="en-US" i="1" dirty="0">
                        <a:latin typeface="Cambria Math" panose="02040503050406030204" pitchFamily="18" charset="0"/>
                      </a:rPr>
                      <m:t> </m:t>
                    </m:r>
                  </m:oMath>
                </a14:m>
                <a:endParaRPr lang="en-US" altLang="zh-TW" dirty="0" smtClean="0"/>
              </a:p>
              <a:p>
                <a:r>
                  <a:rPr lang="zh-TW" altLang="en-US" dirty="0" smtClean="0"/>
                  <a:t>要記得反向邊也要減少相</a:t>
                </a:r>
                <a:r>
                  <a:rPr lang="zh-TW" altLang="en-US" dirty="0"/>
                  <a:t>等</a:t>
                </a:r>
                <a:r>
                  <a:rPr lang="en-US" altLang="zh-TW" dirty="0" smtClean="0"/>
                  <a:t/>
                </a:r>
                <a:br>
                  <a:rPr lang="en-US" altLang="zh-TW" dirty="0" smtClean="0"/>
                </a:br>
                <a:r>
                  <a:rPr lang="zh-TW" altLang="en-US" dirty="0" smtClean="0"/>
                  <a:t>的流量</a:t>
                </a:r>
                <a:endParaRPr lang="en-US" altLang="zh-TW" dirty="0" smtClean="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1319620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發現在剩餘網路上已經找不到增廣路了，此時得到的總流量</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2</m:t>
                    </m:r>
                    <m:r>
                      <a:rPr lang="zh-TW" altLang="en-US" i="1" dirty="0">
                        <a:latin typeface="Cambria Math" panose="02040503050406030204" pitchFamily="18" charset="0"/>
                      </a:rPr>
                      <m:t> </m:t>
                    </m:r>
                  </m:oMath>
                </a14:m>
                <a:r>
                  <a:rPr lang="zh-TW" altLang="en-US" dirty="0" smtClean="0"/>
                  <a:t>為最大流</a:t>
                </a:r>
                <a:endParaRPr lang="en-US" altLang="zh-TW" dirty="0" smtClean="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8780073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a:xfrm>
                <a:off x="838199" y="1825625"/>
                <a:ext cx="11083119" cy="4351338"/>
              </a:xfrm>
            </p:spPr>
            <p:txBody>
              <a:bodyPr/>
              <a:lstStyle/>
              <a:p>
                <a:r>
                  <a:rPr lang="zh-TW" altLang="en-US" dirty="0" smtClean="0"/>
                  <a:t>問題來了，每次進行增廣時要增加多少總流量呢？</a:t>
                </a:r>
                <a:endParaRPr lang="en-US" altLang="zh-TW" dirty="0" smtClean="0"/>
              </a:p>
              <a:p>
                <a:endParaRPr lang="en-US" altLang="zh-TW" dirty="0"/>
              </a:p>
              <a:p>
                <a:r>
                  <a:rPr lang="zh-TW" altLang="en-US" dirty="0" smtClean="0"/>
                  <a:t>你會發現，假設你選了一條路徑</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𝑠</m:t>
                    </m:r>
                    <m:r>
                      <a:rPr lang="en-US" altLang="zh-TW" b="0" i="1" smtClean="0">
                        <a:latin typeface="Cambria Math" panose="02040503050406030204" pitchFamily="18" charset="0"/>
                        <a:ea typeface="Cambria Math" panose="02040503050406030204" pitchFamily="18" charset="0"/>
                      </a:rPr>
                      <m:t>→</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𝑣</m:t>
                        </m:r>
                      </m:e>
                      <m:sub>
                        <m:r>
                          <a:rPr lang="en-US" altLang="zh-TW" b="0" i="1" smtClean="0">
                            <a:latin typeface="Cambria Math" panose="02040503050406030204" pitchFamily="18" charset="0"/>
                            <a:ea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𝑣</m:t>
                        </m:r>
                      </m:e>
                      <m:sub>
                        <m:r>
                          <a:rPr lang="en-US" altLang="zh-TW" b="0" i="1" smtClean="0">
                            <a:latin typeface="Cambria Math" panose="02040503050406030204" pitchFamily="18" charset="0"/>
                            <a:ea typeface="Cambria Math" panose="02040503050406030204" pitchFamily="18" charset="0"/>
                          </a:rPr>
                          <m:t>2</m:t>
                        </m:r>
                      </m:sub>
                    </m:sSub>
                    <m:r>
                      <a:rPr lang="en-US" altLang="zh-TW" b="0" i="1" smtClean="0">
                        <a:latin typeface="Cambria Math" panose="02040503050406030204" pitchFamily="18" charset="0"/>
                        <a:ea typeface="Cambria Math" panose="02040503050406030204" pitchFamily="18" charset="0"/>
                      </a:rPr>
                      <m:t>→⋯→</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𝑣</m:t>
                        </m:r>
                      </m:e>
                      <m:sub>
                        <m:r>
                          <a:rPr lang="en-US" altLang="zh-TW" b="0" i="1" smtClean="0">
                            <a:latin typeface="Cambria Math" panose="02040503050406030204" pitchFamily="18" charset="0"/>
                            <a:ea typeface="Cambria Math" panose="02040503050406030204" pitchFamily="18" charset="0"/>
                          </a:rPr>
                          <m:t>𝑘</m:t>
                        </m:r>
                      </m:sub>
                    </m:sSub>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r>
                      <a:rPr lang="en-US" altLang="zh-TW" b="0" i="1" smtClean="0">
                        <a:latin typeface="Cambria Math" panose="02040503050406030204" pitchFamily="18" charset="0"/>
                      </a:rPr>
                      <m:t> </m:t>
                    </m:r>
                  </m:oMath>
                </a14:m>
                <a:r>
                  <a:rPr lang="en-US" altLang="zh-TW" dirty="0" smtClean="0"/>
                  <a:t/>
                </a:r>
                <a:br>
                  <a:rPr lang="en-US" altLang="zh-TW" dirty="0" smtClean="0"/>
                </a:br>
                <a:r>
                  <a:rPr lang="zh-TW" altLang="en-US" dirty="0" smtClean="0"/>
                  <a:t>則增加的總流量為</a:t>
                </a:r>
                <a14:m>
                  <m:oMath xmlns:m="http://schemas.openxmlformats.org/officeDocument/2006/math">
                    <m:r>
                      <a:rPr lang="zh-TW" altLang="en-US" b="0" i="1" dirty="0">
                        <a:latin typeface="Cambria Math" panose="02040503050406030204" pitchFamily="18" charset="0"/>
                      </a:rPr>
                      <m:t> </m:t>
                    </m:r>
                    <m:func>
                      <m:funcPr>
                        <m:ctrlPr>
                          <a:rPr lang="en-US" altLang="zh-TW" b="0" i="1" dirty="0" smtClean="0">
                            <a:latin typeface="Cambria Math" panose="02040503050406030204" pitchFamily="18" charset="0"/>
                          </a:rPr>
                        </m:ctrlPr>
                      </m:funcPr>
                      <m:fName>
                        <m:r>
                          <m:rPr>
                            <m:sty m:val="p"/>
                          </m:rPr>
                          <a:rPr lang="en-US" altLang="zh-TW" b="0" i="0" dirty="0" smtClean="0">
                            <a:latin typeface="Cambria Math" panose="02040503050406030204" pitchFamily="18" charset="0"/>
                          </a:rPr>
                          <m:t>min</m:t>
                        </m:r>
                      </m:fName>
                      <m:e>
                        <m:d>
                          <m:dPr>
                            <m:begChr m:val="{"/>
                            <m:endChr m:val="}"/>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𝑟</m:t>
                            </m:r>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𝑣</m:t>
                                    </m:r>
                                  </m:e>
                                  <m:sub>
                                    <m:r>
                                      <a:rPr lang="en-US" altLang="zh-TW" b="0" i="1" dirty="0" smtClean="0">
                                        <a:latin typeface="Cambria Math" panose="02040503050406030204" pitchFamily="18" charset="0"/>
                                      </a:rPr>
                                      <m:t>1</m:t>
                                    </m:r>
                                  </m:sub>
                                </m:sSub>
                              </m:e>
                            </m:d>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𝑟</m:t>
                            </m:r>
                            <m:d>
                              <m:dPr>
                                <m:ctrlPr>
                                  <a:rPr lang="en-US" altLang="zh-TW" b="0" i="1" dirty="0" smtClean="0">
                                    <a:latin typeface="Cambria Math" panose="02040503050406030204" pitchFamily="18" charset="0"/>
                                  </a:rPr>
                                </m:ctrlPr>
                              </m:dPr>
                              <m:e>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𝑣</m:t>
                                    </m:r>
                                  </m:e>
                                  <m:sub>
                                    <m:r>
                                      <a:rPr lang="en-US" altLang="zh-TW" b="0" i="1" dirty="0" smtClean="0">
                                        <a:latin typeface="Cambria Math" panose="02040503050406030204" pitchFamily="18" charset="0"/>
                                      </a:rPr>
                                      <m:t>1</m:t>
                                    </m:r>
                                  </m:sub>
                                </m:sSub>
                                <m:r>
                                  <a:rPr lang="en-US" altLang="zh-TW"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𝑣</m:t>
                                    </m:r>
                                  </m:e>
                                  <m:sub>
                                    <m:r>
                                      <a:rPr lang="en-US" altLang="zh-TW" b="0" i="1" dirty="0" smtClean="0">
                                        <a:latin typeface="Cambria Math" panose="02040503050406030204" pitchFamily="18" charset="0"/>
                                      </a:rPr>
                                      <m:t>2</m:t>
                                    </m:r>
                                  </m:sub>
                                </m:sSub>
                              </m:e>
                            </m:d>
                            <m:r>
                              <a:rPr lang="en-US" altLang="zh-TW" b="0" i="1" dirty="0" smtClean="0">
                                <a:latin typeface="Cambria Math" panose="02040503050406030204" pitchFamily="18" charset="0"/>
                              </a:rPr>
                              <m:t>, </m:t>
                            </m:r>
                            <m:r>
                              <a:rPr lang="en-US" altLang="zh-TW" b="0" i="1" dirty="0" smtClean="0">
                                <a:latin typeface="Cambria Math" panose="02040503050406030204" pitchFamily="18" charset="0"/>
                                <a:ea typeface="Cambria Math" panose="02040503050406030204" pitchFamily="18" charset="0"/>
                              </a:rPr>
                              <m:t>⋯, </m:t>
                            </m:r>
                            <m:r>
                              <a:rPr lang="en-US" altLang="zh-TW" b="0" i="1" dirty="0" smtClean="0">
                                <a:latin typeface="Cambria Math" panose="02040503050406030204" pitchFamily="18" charset="0"/>
                                <a:ea typeface="Cambria Math" panose="02040503050406030204" pitchFamily="18" charset="0"/>
                              </a:rPr>
                              <m:t>𝑟</m:t>
                            </m:r>
                            <m:d>
                              <m:dPr>
                                <m:ctrlPr>
                                  <a:rPr lang="en-US" altLang="zh-TW" b="0" i="1" dirty="0" smtClean="0">
                                    <a:latin typeface="Cambria Math" panose="02040503050406030204" pitchFamily="18" charset="0"/>
                                    <a:ea typeface="Cambria Math" panose="02040503050406030204" pitchFamily="18" charset="0"/>
                                  </a:rPr>
                                </m:ctrlPr>
                              </m:dPr>
                              <m:e>
                                <m:sSub>
                                  <m:sSubPr>
                                    <m:ctrlPr>
                                      <a:rPr lang="en-US" altLang="zh-TW" b="0" i="1" dirty="0" smtClean="0">
                                        <a:latin typeface="Cambria Math" panose="02040503050406030204" pitchFamily="18" charset="0"/>
                                        <a:ea typeface="Cambria Math" panose="02040503050406030204" pitchFamily="18" charset="0"/>
                                      </a:rPr>
                                    </m:ctrlPr>
                                  </m:sSubPr>
                                  <m:e>
                                    <m:r>
                                      <a:rPr lang="en-US" altLang="zh-TW" b="0" i="1" dirty="0" smtClean="0">
                                        <a:latin typeface="Cambria Math" panose="02040503050406030204" pitchFamily="18" charset="0"/>
                                        <a:ea typeface="Cambria Math" panose="02040503050406030204" pitchFamily="18" charset="0"/>
                                      </a:rPr>
                                      <m:t>𝑣</m:t>
                                    </m:r>
                                  </m:e>
                                  <m:sub>
                                    <m:r>
                                      <a:rPr lang="en-US" altLang="zh-TW" b="0" i="1" dirty="0" smtClean="0">
                                        <a:latin typeface="Cambria Math" panose="02040503050406030204" pitchFamily="18" charset="0"/>
                                        <a:ea typeface="Cambria Math" panose="02040503050406030204" pitchFamily="18" charset="0"/>
                                      </a:rPr>
                                      <m:t>𝑘</m:t>
                                    </m:r>
                                  </m:sub>
                                </m:sSub>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ea typeface="Cambria Math" panose="02040503050406030204" pitchFamily="18" charset="0"/>
                                  </a:rPr>
                                  <m:t>𝑡</m:t>
                                </m:r>
                              </m:e>
                            </m:d>
                          </m:e>
                        </m:d>
                        <m:r>
                          <a:rPr lang="en-US" altLang="zh-TW" b="0" i="1" dirty="0" smtClean="0">
                            <a:latin typeface="Cambria Math" panose="02040503050406030204" pitchFamily="18" charset="0"/>
                            <a:ea typeface="Cambria Math" panose="02040503050406030204" pitchFamily="18" charset="0"/>
                          </a:rPr>
                          <m:t> </m:t>
                        </m:r>
                      </m:e>
                    </m:func>
                  </m:oMath>
                </a14:m>
                <a:r>
                  <a:rPr lang="en-US" altLang="zh-TW" b="0" dirty="0" smtClean="0">
                    <a:ea typeface="Cambria Math" panose="02040503050406030204" pitchFamily="18" charset="0"/>
                  </a:rPr>
                  <a:t/>
                </a:r>
                <a:br>
                  <a:rPr lang="en-US" altLang="zh-TW" b="0" dirty="0" smtClean="0">
                    <a:ea typeface="Cambria Math" panose="02040503050406030204" pitchFamily="18" charset="0"/>
                  </a:rPr>
                </a:br>
                <a:r>
                  <a:rPr lang="zh-TW" altLang="en-US" b="0" dirty="0" smtClean="0"/>
                  <a:t>也就是路徑上剩餘流量的最小值</a:t>
                </a:r>
                <a:endParaRPr lang="en-US" altLang="zh-TW" dirty="0" smtClean="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xfrm>
                <a:off x="838199" y="1825625"/>
                <a:ext cx="11083119" cy="4351338"/>
              </a:xfrm>
              <a:blipFill rotWithShape="0">
                <a:blip r:embed="rId2"/>
                <a:stretch>
                  <a:fillRect l="-1209"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7129591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lstStyle/>
              <a:p>
                <a:r>
                  <a:rPr lang="zh-TW" altLang="en-US" dirty="0" smtClean="0"/>
                  <a:t>如下圖的增廣路可以增加</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2</m:t>
                    </m:r>
                    <m:r>
                      <a:rPr lang="zh-TW" altLang="en-US" i="1" dirty="0">
                        <a:latin typeface="Cambria Math" panose="02040503050406030204" pitchFamily="18" charset="0"/>
                      </a:rPr>
                      <m:t> </m:t>
                    </m:r>
                  </m:oMath>
                </a14:m>
                <a:r>
                  <a:rPr lang="zh-TW" altLang="en-US" dirty="0" smtClean="0"/>
                  <a:t>單位的總流量</a:t>
                </a:r>
                <a:endParaRPr lang="zh-TW" altLang="en-US"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7665" y="2464058"/>
            <a:ext cx="6901991" cy="4080044"/>
          </a:xfrm>
          <a:prstGeom prst="rect">
            <a:avLst/>
          </a:prstGeom>
        </p:spPr>
      </p:pic>
    </p:spTree>
    <p:extLst>
      <p:ext uri="{BB962C8B-B14F-4D97-AF65-F5344CB8AC3E}">
        <p14:creationId xmlns:p14="http://schemas.microsoft.com/office/powerpoint/2010/main" val="17695799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5D1B1D8-7B5A-4BED-AB39-CB90796B6FDF}"/>
              </a:ext>
            </a:extLst>
          </p:cNvPr>
          <p:cNvSpPr>
            <a:spLocks noGrp="1"/>
          </p:cNvSpPr>
          <p:nvPr>
            <p:ph type="title"/>
          </p:nvPr>
        </p:nvSpPr>
        <p:spPr/>
        <p:txBody>
          <a:bodyPr/>
          <a:lstStyle/>
          <a:p>
            <a:r>
              <a:rPr lang="en-US" altLang="zh-TW" dirty="0" smtClean="0"/>
              <a:t>Max Flow</a:t>
            </a:r>
            <a:endParaRPr lang="zh-TW" altLang="en-US" dirty="0"/>
          </a:p>
        </p:txBody>
      </p:sp>
      <p:sp>
        <p:nvSpPr>
          <p:cNvPr id="3" name="文字版面配置區 2">
            <a:extLst>
              <a:ext uri="{FF2B5EF4-FFF2-40B4-BE49-F238E27FC236}">
                <a16:creationId xmlns="" xmlns:a16="http://schemas.microsoft.com/office/drawing/2014/main"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0149837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如何存圖</a:t>
            </a:r>
            <a:endParaRPr lang="zh-TW" altLang="en-US" dirty="0"/>
          </a:p>
        </p:txBody>
      </p:sp>
      <p:sp>
        <p:nvSpPr>
          <p:cNvPr id="4" name="內容版面配置區 3"/>
          <p:cNvSpPr>
            <a:spLocks noGrp="1"/>
          </p:cNvSpPr>
          <p:nvPr>
            <p:ph idx="1"/>
          </p:nvPr>
        </p:nvSpPr>
        <p:spPr/>
        <p:txBody>
          <a:bodyPr/>
          <a:lstStyle/>
          <a:p>
            <a:r>
              <a:rPr lang="zh-TW" altLang="en-US" dirty="0" smtClean="0"/>
              <a:t>在最大流中，每一條邊會需要儲存</a:t>
            </a:r>
            <a:r>
              <a:rPr lang="en-US" altLang="zh-TW" dirty="0" smtClean="0"/>
              <a:t/>
            </a:r>
            <a:br>
              <a:rPr lang="en-US" altLang="zh-TW" dirty="0" smtClean="0"/>
            </a:br>
            <a:r>
              <a:rPr lang="zh-TW" altLang="en-US" dirty="0" smtClean="0">
                <a:solidFill>
                  <a:srgbClr val="FF0000"/>
                </a:solidFill>
              </a:rPr>
              <a:t>起點、終點、容量</a:t>
            </a:r>
            <a:r>
              <a:rPr lang="zh-TW" altLang="en-US" dirty="0">
                <a:solidFill>
                  <a:srgbClr val="FF0000"/>
                </a:solidFill>
              </a:rPr>
              <a:t>、當前流量</a:t>
            </a:r>
            <a:r>
              <a:rPr lang="en-US" altLang="zh-TW" dirty="0" smtClean="0"/>
              <a:t/>
            </a:r>
            <a:br>
              <a:rPr lang="en-US" altLang="zh-TW" dirty="0" smtClean="0"/>
            </a:br>
            <a:endParaRPr lang="en-US" altLang="zh-TW" dirty="0" smtClean="0"/>
          </a:p>
          <a:p>
            <a:r>
              <a:rPr lang="zh-TW" altLang="en-US" dirty="0" smtClean="0"/>
              <a:t>通常在維護剩餘網路時會需要維護反向邊才能快速找到反向邊的位置，因此會多存反向邊的「位置」</a:t>
            </a:r>
            <a:endParaRPr lang="en-US" altLang="zh-TW" dirty="0" smtClean="0"/>
          </a:p>
        </p:txBody>
      </p:sp>
    </p:spTree>
    <p:extLst>
      <p:ext uri="{BB962C8B-B14F-4D97-AF65-F5344CB8AC3E}">
        <p14:creationId xmlns:p14="http://schemas.microsoft.com/office/powerpoint/2010/main" val="25795081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如何存圖</a:t>
            </a:r>
            <a:endParaRPr lang="zh-TW" altLang="en-US" dirty="0"/>
          </a:p>
        </p:txBody>
      </p:sp>
      <p:sp>
        <p:nvSpPr>
          <p:cNvPr id="4" name="內容版面配置區 3"/>
          <p:cNvSpPr>
            <a:spLocks noGrp="1"/>
          </p:cNvSpPr>
          <p:nvPr>
            <p:ph idx="1"/>
          </p:nvPr>
        </p:nvSpPr>
        <p:spPr/>
        <p:txBody>
          <a:bodyPr/>
          <a:lstStyle/>
          <a:p>
            <a:r>
              <a:rPr lang="zh-TW" altLang="en-US" dirty="0" smtClean="0"/>
              <a:t>如圖</a:t>
            </a:r>
            <a:endParaRPr lang="en-US" altLang="zh-TW" dirty="0" smtClean="0"/>
          </a:p>
          <a:p>
            <a:endParaRPr lang="en-US" altLang="zh-TW" dirty="0"/>
          </a:p>
          <a:p>
            <a:r>
              <a:rPr lang="zh-TW" altLang="en-US" dirty="0" smtClean="0"/>
              <a:t>在 </a:t>
            </a:r>
            <a:r>
              <a:rPr lang="en-US" altLang="zh-TW" dirty="0" smtClean="0"/>
              <a:t>rev</a:t>
            </a:r>
            <a:r>
              <a:rPr lang="zh-TW" altLang="en-US" dirty="0" smtClean="0"/>
              <a:t> 的部份我們存反向邊所在的 </a:t>
            </a:r>
            <a:r>
              <a:rPr lang="en-US" altLang="zh-TW" dirty="0" smtClean="0"/>
              <a:t>index</a:t>
            </a:r>
            <a:r>
              <a:rPr lang="zh-TW" altLang="en-US" dirty="0" smtClean="0"/>
              <a:t> 值</a:t>
            </a:r>
            <a:endParaRPr lang="en-US" altLang="zh-TW" dirty="0" smtClean="0"/>
          </a:p>
          <a:p>
            <a:endParaRPr lang="en-US" altLang="zh-TW" dirty="0" smtClean="0"/>
          </a:p>
          <a:p>
            <a:r>
              <a:rPr lang="zh-TW" altLang="en-US" dirty="0" smtClean="0"/>
              <a:t>使用 </a:t>
            </a:r>
            <a:r>
              <a:rPr lang="en-US" altLang="zh-TW" dirty="0" smtClean="0"/>
              <a:t>vector&lt;Edge&gt;</a:t>
            </a:r>
            <a:r>
              <a:rPr lang="zh-TW" altLang="en-US" dirty="0" smtClean="0"/>
              <a:t> 就能存圖了</a:t>
            </a:r>
            <a:endParaRPr lang="en-US" altLang="zh-TW" dirty="0"/>
          </a:p>
        </p:txBody>
      </p:sp>
      <p:pic>
        <p:nvPicPr>
          <p:cNvPr id="5" name="圖片 4"/>
          <p:cNvPicPr>
            <a:picLocks noChangeAspect="1"/>
          </p:cNvPicPr>
          <p:nvPr/>
        </p:nvPicPr>
        <p:blipFill>
          <a:blip r:embed="rId2"/>
          <a:stretch>
            <a:fillRect/>
          </a:stretch>
        </p:blipFill>
        <p:spPr>
          <a:xfrm>
            <a:off x="2274524" y="1825625"/>
            <a:ext cx="4745924" cy="958895"/>
          </a:xfrm>
          <a:prstGeom prst="rect">
            <a:avLst/>
          </a:prstGeom>
        </p:spPr>
      </p:pic>
    </p:spTree>
    <p:extLst>
      <p:ext uri="{BB962C8B-B14F-4D97-AF65-F5344CB8AC3E}">
        <p14:creationId xmlns:p14="http://schemas.microsoft.com/office/powerpoint/2010/main" val="14040058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如何存圖</a:t>
            </a:r>
            <a:endParaRPr lang="zh-TW" altLang="en-US" dirty="0"/>
          </a:p>
        </p:txBody>
      </p:sp>
      <mc:AlternateContent xmlns:mc="http://schemas.openxmlformats.org/markup-compatibility/2006">
        <mc:Choice xmlns:a14="http://schemas.microsoft.com/office/drawing/2010/main" Requires="a14">
          <p:sp>
            <p:nvSpPr>
              <p:cNvPr id="4" name="內容版面配置區 3"/>
              <p:cNvSpPr>
                <a:spLocks noGrp="1"/>
              </p:cNvSpPr>
              <p:nvPr>
                <p:ph idx="1"/>
              </p:nvPr>
            </p:nvSpPr>
            <p:spPr/>
            <p:txBody>
              <a:bodyPr>
                <a:normAutofit/>
              </a:bodyPr>
              <a:lstStyle/>
              <a:p>
                <a:r>
                  <a:rPr lang="zh-TW" altLang="en-US" dirty="0" smtClean="0"/>
                  <a:t>通常筆者會使用另外一種方式，因為既然使用 </a:t>
                </a:r>
                <a:r>
                  <a:rPr lang="en-US" altLang="zh-TW" dirty="0" smtClean="0"/>
                  <a:t>vector</a:t>
                </a:r>
                <a:r>
                  <a:rPr lang="zh-TW" altLang="en-US" dirty="0" smtClean="0"/>
                  <a:t> 了，那也沒必要存起點資訊，最終簡化成這樣</a:t>
                </a:r>
                <a:endParaRPr lang="en-US" altLang="zh-TW" dirty="0" smtClean="0"/>
              </a:p>
              <a:p>
                <a:endParaRPr lang="en-US" altLang="zh-TW" dirty="0"/>
              </a:p>
              <a:p>
                <a:endParaRPr lang="en-US" altLang="zh-TW" dirty="0" smtClean="0"/>
              </a:p>
              <a:p>
                <a:r>
                  <a:rPr lang="zh-TW" altLang="en-US" dirty="0" smtClean="0"/>
                  <a:t>當要增加一條從</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𝑢</m:t>
                    </m:r>
                    <m:r>
                      <a:rPr lang="zh-TW" altLang="en-US" i="1" dirty="0">
                        <a:latin typeface="Cambria Math" panose="02040503050406030204" pitchFamily="18" charset="0"/>
                      </a:rPr>
                      <m:t> </m:t>
                    </m:r>
                  </m:oMath>
                </a14:m>
                <a:r>
                  <a:rPr lang="zh-TW" altLang="en-US" dirty="0" smtClean="0"/>
                  <a:t>到</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𝑣</m:t>
                    </m:r>
                  </m:oMath>
                </a14:m>
                <a:r>
                  <a:rPr lang="zh-TW" altLang="en-US" dirty="0" smtClean="0"/>
                  <a:t>，容量為</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𝑐𝑎𝑝</m:t>
                    </m:r>
                    <m:r>
                      <a:rPr lang="en-US" altLang="zh-TW" b="0" i="1" smtClean="0">
                        <a:latin typeface="Cambria Math" panose="02040503050406030204" pitchFamily="18" charset="0"/>
                      </a:rPr>
                      <m:t> </m:t>
                    </m:r>
                  </m:oMath>
                </a14:m>
                <a:r>
                  <a:rPr lang="zh-TW" altLang="en-US" dirty="0" smtClean="0"/>
                  <a:t>的邊時，做法如下：</a:t>
                </a:r>
                <a:endParaRPr lang="en-US" altLang="zh-TW" dirty="0"/>
              </a:p>
            </p:txBody>
          </p:sp>
        </mc:Choice>
        <mc:Fallback>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2"/>
                <a:stretch>
                  <a:fillRect l="-1333" t="-2941" r="-3652"/>
                </a:stretch>
              </a:blipFill>
            </p:spPr>
            <p:txBody>
              <a:bodyPr/>
              <a:lstStyle/>
              <a:p>
                <a:r>
                  <a:rPr lang="zh-TW" altLang="en-US">
                    <a:noFill/>
                  </a:rPr>
                  <a:t> </a:t>
                </a:r>
              </a:p>
            </p:txBody>
          </p:sp>
        </mc:Fallback>
      </mc:AlternateContent>
      <p:pic>
        <p:nvPicPr>
          <p:cNvPr id="5" name="圖片 4"/>
          <p:cNvPicPr>
            <a:picLocks noChangeAspect="1"/>
          </p:cNvPicPr>
          <p:nvPr/>
        </p:nvPicPr>
        <p:blipFill>
          <a:blip r:embed="rId3"/>
          <a:stretch>
            <a:fillRect/>
          </a:stretch>
        </p:blipFill>
        <p:spPr>
          <a:xfrm>
            <a:off x="7516773" y="2843015"/>
            <a:ext cx="3837027" cy="977131"/>
          </a:xfrm>
          <a:prstGeom prst="rect">
            <a:avLst/>
          </a:prstGeom>
        </p:spPr>
      </p:pic>
      <p:pic>
        <p:nvPicPr>
          <p:cNvPr id="7" name="圖片 6"/>
          <p:cNvPicPr>
            <a:picLocks noChangeAspect="1"/>
          </p:cNvPicPr>
          <p:nvPr/>
        </p:nvPicPr>
        <p:blipFill>
          <a:blip r:embed="rId4"/>
          <a:stretch>
            <a:fillRect/>
          </a:stretch>
        </p:blipFill>
        <p:spPr>
          <a:xfrm>
            <a:off x="2760856" y="4546992"/>
            <a:ext cx="6666897" cy="1166157"/>
          </a:xfrm>
          <a:prstGeom prst="rect">
            <a:avLst/>
          </a:prstGeom>
        </p:spPr>
      </p:pic>
    </p:spTree>
    <p:extLst>
      <p:ext uri="{BB962C8B-B14F-4D97-AF65-F5344CB8AC3E}">
        <p14:creationId xmlns:p14="http://schemas.microsoft.com/office/powerpoint/2010/main" val="28234571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如何存圖</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smtClean="0"/>
                  <a:t>當要將某條邊 </a:t>
                </a:r>
                <a14:m>
                  <m:oMath xmlns:m="http://schemas.openxmlformats.org/officeDocument/2006/math">
                    <m:r>
                      <a:rPr lang="en-US" altLang="zh-TW" i="1" dirty="0" smtClean="0">
                        <a:latin typeface="Cambria Math" panose="02040503050406030204" pitchFamily="18" charset="0"/>
                      </a:rPr>
                      <m:t>𝑒</m:t>
                    </m:r>
                  </m:oMath>
                </a14:m>
                <a:r>
                  <a:rPr lang="en-US" altLang="zh-TW" dirty="0" smtClean="0"/>
                  <a:t> </a:t>
                </a:r>
                <a:r>
                  <a:rPr lang="zh-TW" altLang="en-US" dirty="0" smtClean="0"/>
                  <a:t>的流量增加 </a:t>
                </a:r>
                <a14:m>
                  <m:oMath xmlns:m="http://schemas.openxmlformats.org/officeDocument/2006/math">
                    <m:r>
                      <a:rPr lang="en-US" altLang="zh-TW" i="1" dirty="0" smtClean="0">
                        <a:latin typeface="Cambria Math" panose="02040503050406030204" pitchFamily="18" charset="0"/>
                      </a:rPr>
                      <m:t>𝑑𝑓</m:t>
                    </m:r>
                  </m:oMath>
                </a14:m>
                <a:r>
                  <a:rPr lang="zh-TW" altLang="en-US" dirty="0" smtClean="0"/>
                  <a:t> 單位時如下：</a:t>
                </a:r>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pic>
        <p:nvPicPr>
          <p:cNvPr id="5" name="圖片 4"/>
          <p:cNvPicPr>
            <a:picLocks noChangeAspect="1"/>
          </p:cNvPicPr>
          <p:nvPr/>
        </p:nvPicPr>
        <p:blipFill>
          <a:blip r:embed="rId3"/>
          <a:stretch>
            <a:fillRect/>
          </a:stretch>
        </p:blipFill>
        <p:spPr>
          <a:xfrm>
            <a:off x="3619724" y="3356035"/>
            <a:ext cx="4942043" cy="856187"/>
          </a:xfrm>
          <a:prstGeom prst="rect">
            <a:avLst/>
          </a:prstGeom>
        </p:spPr>
      </p:pic>
    </p:spTree>
    <p:extLst>
      <p:ext uri="{BB962C8B-B14F-4D97-AF65-F5344CB8AC3E}">
        <p14:creationId xmlns:p14="http://schemas.microsoft.com/office/powerpoint/2010/main" val="20573303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名詞</a:t>
            </a:r>
            <a:r>
              <a:rPr lang="zh-TW" altLang="en-US" dirty="0"/>
              <a:t>介紹</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管線</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(Pipe)</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：就像圖論中的單向邊一樣</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容量</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(Capacity)</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：一條邊的最大流量限制</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源點</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(Source)</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：相當於起點，通常寫作</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𝑠</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i="1"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匯</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點</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(Sink)</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：相當於終點，通常寫作</a:t>
                </a:r>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𝑡</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i="1"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3994540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如何存圖</a:t>
            </a:r>
            <a:endParaRPr lang="zh-TW" altLang="en-US" dirty="0"/>
          </a:p>
        </p:txBody>
      </p:sp>
      <mc:AlternateContent xmlns:mc="http://schemas.openxmlformats.org/markup-compatibility/2006">
        <mc:Choice xmlns:a14="http://schemas.microsoft.com/office/drawing/2010/main" Requires="a14">
          <p:sp>
            <p:nvSpPr>
              <p:cNvPr id="4" name="內容版面配置區 3"/>
              <p:cNvSpPr>
                <a:spLocks noGrp="1"/>
              </p:cNvSpPr>
              <p:nvPr>
                <p:ph idx="1"/>
              </p:nvPr>
            </p:nvSpPr>
            <p:spPr/>
            <p:txBody>
              <a:bodyPr>
                <a:normAutofit/>
              </a:bodyPr>
              <a:lstStyle/>
              <a:p>
                <a:r>
                  <a:rPr lang="zh-TW" altLang="en-US" dirty="0" smtClean="0"/>
                  <a:t>欸？怎麼把反向邊的容量及初始流量都設為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0</m:t>
                    </m:r>
                  </m:oMath>
                </a14:m>
                <a:r>
                  <a:rPr lang="zh-TW" altLang="en-US" dirty="0" smtClean="0"/>
                  <a:t>，這樣某條邊增加流量時反向邊的流量不就變負的了嗎</a:t>
                </a:r>
                <a:endParaRPr lang="en-US" altLang="zh-TW" dirty="0" smtClean="0"/>
              </a:p>
              <a:p>
                <a:r>
                  <a:rPr lang="zh-TW" altLang="en-US" dirty="0" smtClean="0"/>
                  <a:t>在剩</a:t>
                </a:r>
                <a:r>
                  <a:rPr lang="zh-TW" altLang="en-US" dirty="0"/>
                  <a:t>餘</a:t>
                </a:r>
                <a:r>
                  <a:rPr lang="zh-TW" altLang="en-US" dirty="0" smtClean="0"/>
                  <a:t>網路中，我們只關心剩餘容量是否為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0</m:t>
                    </m:r>
                  </m:oMath>
                </a14:m>
                <a:r>
                  <a:rPr lang="zh-TW" altLang="en-US" dirty="0" smtClean="0"/>
                  <a:t>，也就是 </a:t>
                </a:r>
                <a:r>
                  <a:rPr lang="en-US" altLang="zh-TW" dirty="0" smtClean="0"/>
                  <a:t/>
                </a:r>
                <a:br>
                  <a:rPr lang="en-US" altLang="zh-TW" dirty="0" smtClean="0"/>
                </a:br>
                <a:r>
                  <a:rPr lang="en-US" altLang="zh-TW" dirty="0" smtClean="0"/>
                  <a:t>cap – flow</a:t>
                </a:r>
                <a:r>
                  <a:rPr lang="zh-TW" altLang="en-US" dirty="0" smtClean="0"/>
                  <a:t> 的值，只要</a:t>
                </a:r>
                <a:r>
                  <a:rPr lang="zh-TW" altLang="en-US" dirty="0"/>
                  <a:t>注意初始值的 </a:t>
                </a:r>
                <a:r>
                  <a:rPr lang="en-US" altLang="zh-TW" dirty="0"/>
                  <a:t>cap</a:t>
                </a:r>
                <a:r>
                  <a:rPr lang="zh-TW" altLang="en-US" dirty="0"/>
                  <a:t> 要等於 </a:t>
                </a:r>
                <a:r>
                  <a:rPr lang="en-US" altLang="zh-TW" dirty="0" smtClean="0"/>
                  <a:t>flow</a:t>
                </a:r>
                <a:r>
                  <a:rPr lang="zh-TW" altLang="en-US" dirty="0" smtClean="0"/>
                  <a:t>，因此就算寫成下面這樣也沒問題</a:t>
                </a:r>
                <a:endParaRPr lang="en-US" altLang="zh-TW" dirty="0"/>
              </a:p>
            </p:txBody>
          </p:sp>
        </mc:Choice>
        <mc:Fallback>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2"/>
                <a:stretch>
                  <a:fillRect l="-1333" t="-2941" r="-1333"/>
                </a:stretch>
              </a:blipFill>
            </p:spPr>
            <p:txBody>
              <a:bodyPr/>
              <a:lstStyle/>
              <a:p>
                <a:r>
                  <a:rPr lang="zh-TW" altLang="en-US">
                    <a:noFill/>
                  </a:rPr>
                  <a:t> </a:t>
                </a:r>
              </a:p>
            </p:txBody>
          </p:sp>
        </mc:Fallback>
      </mc:AlternateContent>
      <p:pic>
        <p:nvPicPr>
          <p:cNvPr id="7" name="圖片 6"/>
          <p:cNvPicPr>
            <a:picLocks noChangeAspect="1"/>
          </p:cNvPicPr>
          <p:nvPr/>
        </p:nvPicPr>
        <p:blipFill>
          <a:blip r:embed="rId3"/>
          <a:stretch>
            <a:fillRect/>
          </a:stretch>
        </p:blipFill>
        <p:spPr>
          <a:xfrm>
            <a:off x="715671" y="4385204"/>
            <a:ext cx="5150491" cy="900911"/>
          </a:xfrm>
          <a:prstGeom prst="rect">
            <a:avLst/>
          </a:prstGeom>
        </p:spPr>
      </p:pic>
      <p:pic>
        <p:nvPicPr>
          <p:cNvPr id="3" name="圖片 2"/>
          <p:cNvPicPr>
            <a:picLocks noChangeAspect="1"/>
          </p:cNvPicPr>
          <p:nvPr/>
        </p:nvPicPr>
        <p:blipFill>
          <a:blip r:embed="rId4"/>
          <a:stretch>
            <a:fillRect/>
          </a:stretch>
        </p:blipFill>
        <p:spPr>
          <a:xfrm>
            <a:off x="6324017" y="4385204"/>
            <a:ext cx="5405465" cy="900911"/>
          </a:xfrm>
          <a:prstGeom prst="rect">
            <a:avLst/>
          </a:prstGeom>
        </p:spPr>
      </p:pic>
      <p:pic>
        <p:nvPicPr>
          <p:cNvPr id="6" name="圖片 5"/>
          <p:cNvPicPr>
            <a:picLocks noChangeAspect="1"/>
          </p:cNvPicPr>
          <p:nvPr/>
        </p:nvPicPr>
        <p:blipFill>
          <a:blip r:embed="rId5"/>
          <a:stretch>
            <a:fillRect/>
          </a:stretch>
        </p:blipFill>
        <p:spPr>
          <a:xfrm>
            <a:off x="3330865" y="5474278"/>
            <a:ext cx="5695884" cy="898432"/>
          </a:xfrm>
          <a:prstGeom prst="rect">
            <a:avLst/>
          </a:prstGeom>
        </p:spPr>
      </p:pic>
    </p:spTree>
    <p:extLst>
      <p:ext uri="{BB962C8B-B14F-4D97-AF65-F5344CB8AC3E}">
        <p14:creationId xmlns:p14="http://schemas.microsoft.com/office/powerpoint/2010/main" val="60425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Ford-Fulkerson</a:t>
            </a:r>
            <a:endParaRPr lang="zh-TW" altLang="en-US" dirty="0"/>
          </a:p>
        </p:txBody>
      </p:sp>
      <p:sp>
        <p:nvSpPr>
          <p:cNvPr id="4" name="內容版面配置區 3"/>
          <p:cNvSpPr>
            <a:spLocks noGrp="1"/>
          </p:cNvSpPr>
          <p:nvPr>
            <p:ph idx="1"/>
          </p:nvPr>
        </p:nvSpPr>
        <p:spPr/>
        <p:txBody>
          <a:bodyPr>
            <a:normAutofit/>
          </a:bodyPr>
          <a:lstStyle/>
          <a:p>
            <a:r>
              <a:rPr lang="zh-TW" altLang="en-US" dirty="0" smtClean="0"/>
              <a:t>這個</a:t>
            </a:r>
            <a:r>
              <a:rPr lang="zh-TW" altLang="en-US" dirty="0"/>
              <a:t>做</a:t>
            </a:r>
            <a:r>
              <a:rPr lang="zh-TW" altLang="en-US" dirty="0" smtClean="0"/>
              <a:t>法就如同剛剛講的，每次找到增廣路，並將其增廣</a:t>
            </a:r>
            <a:endParaRPr lang="en-US" altLang="zh-TW" dirty="0" smtClean="0"/>
          </a:p>
          <a:p>
            <a:endParaRPr lang="en-US" altLang="zh-TW" dirty="0" smtClean="0"/>
          </a:p>
          <a:p>
            <a:r>
              <a:rPr lang="zh-TW" altLang="en-US" dirty="0" smtClean="0"/>
              <a:t>我們先假設這個增廣路算法會是正確的，詳細證明留到後面再說</a:t>
            </a:r>
            <a:endParaRPr lang="en-US" altLang="zh-TW" dirty="0" smtClean="0"/>
          </a:p>
        </p:txBody>
      </p:sp>
    </p:spTree>
    <p:extLst>
      <p:ext uri="{BB962C8B-B14F-4D97-AF65-F5344CB8AC3E}">
        <p14:creationId xmlns:p14="http://schemas.microsoft.com/office/powerpoint/2010/main" val="189677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Ford-Fulkerson</a:t>
            </a:r>
            <a:r>
              <a:rPr lang="zh-TW" altLang="en-US" dirty="0" smtClean="0"/>
              <a:t> 時間複雜度</a:t>
            </a:r>
            <a:endParaRPr lang="zh-TW" altLang="en-US" dirty="0"/>
          </a:p>
        </p:txBody>
      </p:sp>
      <mc:AlternateContent xmlns:mc="http://schemas.openxmlformats.org/markup-compatibility/2006">
        <mc:Choice xmlns:a14="http://schemas.microsoft.com/office/drawing/2010/main" Requires="a14">
          <p:sp>
            <p:nvSpPr>
              <p:cNvPr id="4" name="內容版面配置區 3"/>
              <p:cNvSpPr>
                <a:spLocks noGrp="1"/>
              </p:cNvSpPr>
              <p:nvPr>
                <p:ph idx="1"/>
              </p:nvPr>
            </p:nvSpPr>
            <p:spPr/>
            <p:txBody>
              <a:bodyPr>
                <a:normAutofit/>
              </a:bodyPr>
              <a:lstStyle/>
              <a:p>
                <a:r>
                  <a:rPr lang="zh-TW" altLang="en-US" dirty="0" smtClean="0"/>
                  <a:t>每次找尋增廣路時，會需要尋找所有從源點到匯點的路徑，複雜度</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r>
                      <a:rPr lang="en-US" altLang="zh-TW" b="0" i="1" dirty="0" smtClean="0">
                        <a:latin typeface="Cambria Math" panose="02040503050406030204" pitchFamily="18" charset="0"/>
                      </a:rPr>
                      <m:t>𝑚</m:t>
                    </m:r>
                    <m:r>
                      <a:rPr lang="en-US" altLang="zh-TW" i="1" dirty="0" smtClean="0">
                        <a:latin typeface="Cambria Math" panose="02040503050406030204" pitchFamily="18" charset="0"/>
                      </a:rPr>
                      <m:t>)</m:t>
                    </m:r>
                  </m:oMath>
                </a14:m>
                <a:r>
                  <a:rPr lang="zh-TW" altLang="en-US" dirty="0" smtClean="0"/>
                  <a:t>，找到增廣路後會需要對增廣路上所有的邊進行修改，從源點到匯點至多經過</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𝑛</m:t>
                    </m:r>
                    <m:r>
                      <a:rPr lang="en-US" altLang="zh-TW" b="0" i="1" dirty="0" smtClean="0">
                        <a:latin typeface="Cambria Math" panose="02040503050406030204" pitchFamily="18" charset="0"/>
                      </a:rPr>
                      <m:t>−1 </m:t>
                    </m:r>
                  </m:oMath>
                </a14:m>
                <a:r>
                  <a:rPr lang="zh-TW" altLang="en-US" dirty="0" smtClean="0"/>
                  <a:t>條邊，因此修改邊的複雜度為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r>
                      <a:rPr lang="en-US" altLang="zh-TW" b="0" i="1" dirty="0" smtClean="0">
                        <a:latin typeface="Cambria Math" panose="02040503050406030204" pitchFamily="18" charset="0"/>
                      </a:rPr>
                      <m:t>𝑛</m:t>
                    </m:r>
                    <m:r>
                      <a:rPr lang="en-US" altLang="zh-TW" i="1" dirty="0" smtClean="0">
                        <a:latin typeface="Cambria Math" panose="02040503050406030204" pitchFamily="18" charset="0"/>
                      </a:rPr>
                      <m:t>)</m:t>
                    </m:r>
                  </m:oMath>
                </a14:m>
                <a:r>
                  <a:rPr lang="zh-TW" altLang="en-US" dirty="0" smtClean="0"/>
                  <a:t>，每次增廣至少增加</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r>
                  <a:rPr lang="zh-TW" altLang="en-US" dirty="0" smtClean="0"/>
                  <a:t>單位的流量，如果最大流為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𝐹</m:t>
                    </m:r>
                  </m:oMath>
                </a14:m>
                <a:r>
                  <a:rPr lang="zh-TW" altLang="en-US" dirty="0" smtClean="0"/>
                  <a:t>，則最多增廣</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𝐹</m:t>
                    </m:r>
                    <m:r>
                      <a:rPr lang="en-US" altLang="zh-TW" i="1" dirty="0" smtClean="0">
                        <a:latin typeface="Cambria Math" panose="02040503050406030204" pitchFamily="18" charset="0"/>
                      </a:rPr>
                      <m:t> </m:t>
                    </m:r>
                  </m:oMath>
                </a14:m>
                <a:r>
                  <a:rPr lang="zh-TW" altLang="en-US" dirty="0" smtClean="0"/>
                  <a:t>次</a:t>
                </a:r>
                <a:endParaRPr lang="en-US" altLang="zh-TW" dirty="0" smtClean="0"/>
              </a:p>
              <a:p>
                <a:r>
                  <a:rPr lang="zh-TW" altLang="en-US" dirty="0" smtClean="0"/>
                  <a:t>總複雜度</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d>
                      <m:dPr>
                        <m:ctrlPr>
                          <a:rPr lang="en-US" altLang="zh-TW" i="1" dirty="0" smtClean="0">
                            <a:latin typeface="Cambria Math" panose="02040503050406030204" pitchFamily="18" charset="0"/>
                          </a:rPr>
                        </m:ctrlPr>
                      </m:dPr>
                      <m:e>
                        <m:r>
                          <m:rPr>
                            <m:sty m:val="p"/>
                          </m:rPr>
                          <a:rPr lang="en-US" altLang="zh-TW" i="1" dirty="0" smtClean="0">
                            <a:latin typeface="Cambria Math" panose="02040503050406030204" pitchFamily="18" charset="0"/>
                          </a:rPr>
                          <m:t>F</m:t>
                        </m:r>
                        <m:r>
                          <a:rPr lang="en-US" altLang="zh-TW" i="1" dirty="0" smtClean="0">
                            <a:latin typeface="Cambria Math" panose="02040503050406030204" pitchFamily="18" charset="0"/>
                            <a:ea typeface="Cambria Math" panose="02040503050406030204" pitchFamily="18" charset="0"/>
                          </a:rPr>
                          <m:t>×</m:t>
                        </m:r>
                        <m:d>
                          <m:dPr>
                            <m:ctrlPr>
                              <a:rPr lang="en-US" altLang="zh-TW" i="1" dirty="0" smtClean="0">
                                <a:latin typeface="Cambria Math" panose="02040503050406030204" pitchFamily="18" charset="0"/>
                                <a:ea typeface="Cambria Math" panose="02040503050406030204" pitchFamily="18" charset="0"/>
                              </a:rPr>
                            </m:ctrlPr>
                          </m:dPr>
                          <m:e>
                            <m:r>
                              <a:rPr lang="en-US" altLang="zh-TW" b="0" i="1" dirty="0" smtClean="0">
                                <a:latin typeface="Cambria Math" panose="02040503050406030204" pitchFamily="18" charset="0"/>
                                <a:ea typeface="Cambria Math" panose="02040503050406030204" pitchFamily="18" charset="0"/>
                              </a:rPr>
                              <m:t>𝑚</m:t>
                            </m:r>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ea typeface="Cambria Math" panose="02040503050406030204" pitchFamily="18" charset="0"/>
                              </a:rPr>
                              <m:t>𝑛</m:t>
                            </m:r>
                          </m:e>
                        </m:d>
                      </m:e>
                    </m:d>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𝑂</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𝑚𝐹</m:t>
                    </m:r>
                    <m:r>
                      <a:rPr lang="en-US" altLang="zh-TW" b="0" i="1" dirty="0" smtClean="0">
                        <a:latin typeface="Cambria Math" panose="02040503050406030204" pitchFamily="18" charset="0"/>
                      </a:rPr>
                      <m:t>) </m:t>
                    </m:r>
                  </m:oMath>
                </a14:m>
                <a:endParaRPr lang="en-US" altLang="zh-TW" dirty="0" smtClean="0"/>
              </a:p>
            </p:txBody>
          </p:sp>
        </mc:Choice>
        <mc:Fallback>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2"/>
                <a:stretch>
                  <a:fillRect l="-1333" t="-2941" r="-133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93397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Edmonds-Karp</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14:m>
                  <m:oMath xmlns:m="http://schemas.openxmlformats.org/officeDocument/2006/math">
                    <m:r>
                      <a:rPr lang="en-US" altLang="zh-TW" b="0" i="1" dirty="0" smtClean="0">
                        <a:latin typeface="Cambria Math" panose="02040503050406030204" pitchFamily="18" charset="0"/>
                      </a:rPr>
                      <m:t>𝑂</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𝑚𝐹</m:t>
                    </m:r>
                    <m:r>
                      <a:rPr lang="en-US" altLang="zh-TW" i="1" dirty="0">
                        <a:latin typeface="Cambria Math" panose="02040503050406030204" pitchFamily="18" charset="0"/>
                      </a:rPr>
                      <m:t>)</m:t>
                    </m:r>
                    <m:r>
                      <a:rPr lang="zh-TW" altLang="en-US" i="1" dirty="0" smtClean="0">
                        <a:latin typeface="Cambria Math" panose="02040503050406030204" pitchFamily="18" charset="0"/>
                      </a:rPr>
                      <m:t> </m:t>
                    </m:r>
                  </m:oMath>
                </a14:m>
                <a:r>
                  <a:rPr lang="zh-TW" altLang="en-US" dirty="0" smtClean="0"/>
                  <a:t>這個時間複雜度，在大部分情況下是不能被接受的，假設最大流非常大，那麼這個算法不足以解決問題，那麼要如何改善呢？</a:t>
                </a:r>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2"/>
                <a:stretch>
                  <a:fillRect t="-2941" r="-202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6594061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Edmonds-Karp</a:t>
            </a:r>
            <a:endParaRPr lang="zh-TW" altLang="en-US" dirty="0"/>
          </a:p>
        </p:txBody>
      </p:sp>
      <p:sp>
        <p:nvSpPr>
          <p:cNvPr id="4" name="內容版面配置區 3"/>
          <p:cNvSpPr>
            <a:spLocks noGrp="1"/>
          </p:cNvSpPr>
          <p:nvPr>
            <p:ph idx="1"/>
          </p:nvPr>
        </p:nvSpPr>
        <p:spPr/>
        <p:txBody>
          <a:bodyPr>
            <a:normAutofit/>
          </a:bodyPr>
          <a:lstStyle/>
          <a:p>
            <a:r>
              <a:rPr lang="zh-TW" altLang="en-US" dirty="0" smtClean="0"/>
              <a:t>每次在找尋增廣路時，都找距離最短，</a:t>
            </a:r>
            <a:r>
              <a:rPr lang="zh-TW" altLang="en-US" dirty="0"/>
              <a:t>也</a:t>
            </a:r>
            <a:r>
              <a:rPr lang="zh-TW" altLang="en-US" dirty="0" smtClean="0"/>
              <a:t>就是</a:t>
            </a:r>
            <a:r>
              <a:rPr lang="zh-TW" altLang="en-US" b="1" dirty="0" smtClean="0"/>
              <a:t>經過邊數最少</a:t>
            </a:r>
            <a:r>
              <a:rPr lang="zh-TW" altLang="en-US" dirty="0" smtClean="0"/>
              <a:t>的增廣路</a:t>
            </a:r>
            <a:r>
              <a:rPr lang="zh-TW" altLang="en-US" dirty="0"/>
              <a:t>，</a:t>
            </a:r>
            <a:r>
              <a:rPr lang="zh-TW" altLang="en-US" dirty="0" smtClean="0"/>
              <a:t>以下圖為</a:t>
            </a:r>
            <a:r>
              <a:rPr lang="zh-TW" altLang="en-US" dirty="0"/>
              <a:t>例</a:t>
            </a:r>
            <a:endParaRPr lang="en-US" altLang="zh-TW" dirty="0"/>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3545" y="2919642"/>
            <a:ext cx="6245923" cy="3313638"/>
          </a:xfrm>
          <a:prstGeom prst="rect">
            <a:avLst/>
          </a:prstGeom>
        </p:spPr>
      </p:pic>
    </p:spTree>
    <p:extLst>
      <p:ext uri="{BB962C8B-B14F-4D97-AF65-F5344CB8AC3E}">
        <p14:creationId xmlns:p14="http://schemas.microsoft.com/office/powerpoint/2010/main" val="31230369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Edmonds-Karp</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將其轉換為剩餘網路</a:t>
            </a:r>
            <a:endParaRPr lang="en-US" altLang="zh-TW" dirty="0"/>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626" y="2919642"/>
            <a:ext cx="6245923" cy="3313638"/>
          </a:xfrm>
          <a:prstGeom prst="rect">
            <a:avLst/>
          </a:prstGeom>
        </p:spPr>
      </p:pic>
    </p:spTree>
    <p:extLst>
      <p:ext uri="{BB962C8B-B14F-4D97-AF65-F5344CB8AC3E}">
        <p14:creationId xmlns:p14="http://schemas.microsoft.com/office/powerpoint/2010/main" val="34052014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624" y="2919642"/>
            <a:ext cx="6245923" cy="331363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Edmonds-Karp</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將其轉換為剩餘網路</a:t>
            </a:r>
            <a:endParaRPr lang="en-US" altLang="zh-TW" dirty="0"/>
          </a:p>
        </p:txBody>
      </p:sp>
    </p:spTree>
    <p:extLst>
      <p:ext uri="{BB962C8B-B14F-4D97-AF65-F5344CB8AC3E}">
        <p14:creationId xmlns:p14="http://schemas.microsoft.com/office/powerpoint/2010/main" val="31919632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623" y="2919642"/>
            <a:ext cx="6245923" cy="331363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Edmonds-Karp</a:t>
            </a:r>
            <a:endParaRPr lang="zh-TW" altLang="en-US" dirty="0"/>
          </a:p>
        </p:txBody>
      </p:sp>
      <p:sp>
        <p:nvSpPr>
          <p:cNvPr id="4" name="內容版面配置區 3"/>
          <p:cNvSpPr>
            <a:spLocks noGrp="1"/>
          </p:cNvSpPr>
          <p:nvPr>
            <p:ph idx="1"/>
          </p:nvPr>
        </p:nvSpPr>
        <p:spPr/>
        <p:txBody>
          <a:bodyPr>
            <a:normAutofit/>
          </a:bodyPr>
          <a:lstStyle/>
          <a:p>
            <a:r>
              <a:rPr lang="zh-TW" altLang="en-US" dirty="0" smtClean="0"/>
              <a:t>找尋最短的增廣路</a:t>
            </a:r>
            <a:endParaRPr lang="en-US" altLang="zh-TW" dirty="0"/>
          </a:p>
        </p:txBody>
      </p:sp>
    </p:spTree>
    <p:extLst>
      <p:ext uri="{BB962C8B-B14F-4D97-AF65-F5344CB8AC3E}">
        <p14:creationId xmlns:p14="http://schemas.microsoft.com/office/powerpoint/2010/main" val="1263793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622" y="2919642"/>
            <a:ext cx="6245923" cy="331363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Edmonds-Karp</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smtClean="0"/>
                  <a:t>找尋最短的增廣路</a:t>
                </a:r>
                <a:endParaRPr lang="en-US" altLang="zh-TW" dirty="0" smtClean="0"/>
              </a:p>
              <a:p>
                <a:r>
                  <a:rPr lang="zh-TW" altLang="en-US" dirty="0" smtClean="0"/>
                  <a:t>總</a:t>
                </a:r>
                <a:r>
                  <a:rPr lang="zh-TW" altLang="en-US" dirty="0"/>
                  <a:t>流量</a:t>
                </a:r>
                <a:r>
                  <a:rPr lang="zh-TW" altLang="en-US" dirty="0" smtClean="0"/>
                  <a:t>增加</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564975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621" y="2919642"/>
            <a:ext cx="6245923" cy="331363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Edmonds-Karp</a:t>
            </a:r>
            <a:endParaRPr lang="zh-TW" altLang="en-US" dirty="0"/>
          </a:p>
        </p:txBody>
      </p:sp>
      <p:sp>
        <p:nvSpPr>
          <p:cNvPr id="4" name="內容版面配置區 3"/>
          <p:cNvSpPr>
            <a:spLocks noGrp="1"/>
          </p:cNvSpPr>
          <p:nvPr>
            <p:ph idx="1"/>
          </p:nvPr>
        </p:nvSpPr>
        <p:spPr/>
        <p:txBody>
          <a:bodyPr>
            <a:normAutofit/>
          </a:bodyPr>
          <a:lstStyle/>
          <a:p>
            <a:r>
              <a:rPr lang="zh-TW" altLang="en-US" dirty="0" smtClean="0"/>
              <a:t>繼續找</a:t>
            </a:r>
            <a:r>
              <a:rPr lang="zh-TW" altLang="en-US" dirty="0"/>
              <a:t>尋</a:t>
            </a:r>
            <a:r>
              <a:rPr lang="zh-TW" altLang="en-US" dirty="0" smtClean="0"/>
              <a:t>最短的增廣路</a:t>
            </a:r>
            <a:endParaRPr lang="en-US" altLang="zh-TW" dirty="0"/>
          </a:p>
        </p:txBody>
      </p:sp>
    </p:spTree>
    <p:extLst>
      <p:ext uri="{BB962C8B-B14F-4D97-AF65-F5344CB8AC3E}">
        <p14:creationId xmlns:p14="http://schemas.microsoft.com/office/powerpoint/2010/main" val="27512175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smtClean="0"/>
              <a:t>網路流</a:t>
            </a:r>
            <a:endParaRPr lang="zh-TW" altLang="en-US" dirty="0"/>
          </a:p>
        </p:txBody>
      </p:sp>
      <p:sp>
        <p:nvSpPr>
          <p:cNvPr id="3" name="內容版面配置區 2">
            <a:extLst>
              <a:ext uri="{FF2B5EF4-FFF2-40B4-BE49-F238E27FC236}">
                <a16:creationId xmlns="" xmlns:a16="http://schemas.microsoft.com/office/drawing/2014/main" xmlns:a14="http://schemas.microsoft.com/office/drawing/2010/main" xmlns:mc="http://schemas.openxmlformats.org/markup-compatibility/2006"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在一張網路圖中，只有源點能夠供應水流，只有匯點能夠收集水流</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除了源點</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及</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匯點以外的點都只能夠「轉送水流」，也就是說流入的量會等於流出的量</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從源點供應的水流量會等於匯點收集到的水流量，也就是中途不會有漏水或是增加水</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20015447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620" y="2919642"/>
            <a:ext cx="6245923" cy="331363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Edmonds-Karp</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smtClean="0"/>
                  <a:t>繼續找</a:t>
                </a:r>
                <a:r>
                  <a:rPr lang="zh-TW" altLang="en-US" dirty="0"/>
                  <a:t>尋</a:t>
                </a:r>
                <a:r>
                  <a:rPr lang="zh-TW" altLang="en-US" dirty="0" smtClean="0"/>
                  <a:t>最短的增廣路</a:t>
                </a:r>
                <a:endParaRPr lang="en-US" altLang="zh-TW" dirty="0" smtClean="0"/>
              </a:p>
              <a:p>
                <a:r>
                  <a:rPr lang="zh-TW" altLang="en-US" dirty="0" smtClean="0"/>
                  <a:t>總流量增加</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2894962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620" y="2919642"/>
            <a:ext cx="6245923" cy="331363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Edmonds-Karp</a:t>
            </a:r>
            <a:endParaRPr lang="zh-TW" altLang="en-US" dirty="0"/>
          </a:p>
        </p:txBody>
      </p:sp>
      <p:sp>
        <p:nvSpPr>
          <p:cNvPr id="4" name="內容版面配置區 3"/>
          <p:cNvSpPr>
            <a:spLocks noGrp="1"/>
          </p:cNvSpPr>
          <p:nvPr>
            <p:ph idx="1"/>
          </p:nvPr>
        </p:nvSpPr>
        <p:spPr/>
        <p:txBody>
          <a:bodyPr>
            <a:normAutofit/>
          </a:bodyPr>
          <a:lstStyle/>
          <a:p>
            <a:r>
              <a:rPr lang="zh-TW" altLang="en-US" dirty="0" smtClean="0"/>
              <a:t>繼續找</a:t>
            </a:r>
            <a:r>
              <a:rPr lang="zh-TW" altLang="en-US" dirty="0"/>
              <a:t>尋</a:t>
            </a:r>
            <a:r>
              <a:rPr lang="zh-TW" altLang="en-US" dirty="0" smtClean="0"/>
              <a:t>最短的增廣路</a:t>
            </a:r>
            <a:endParaRPr lang="en-US" altLang="zh-TW" dirty="0"/>
          </a:p>
        </p:txBody>
      </p:sp>
    </p:spTree>
    <p:extLst>
      <p:ext uri="{BB962C8B-B14F-4D97-AF65-F5344CB8AC3E}">
        <p14:creationId xmlns:p14="http://schemas.microsoft.com/office/powerpoint/2010/main" val="6941582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619" y="2919642"/>
            <a:ext cx="6245923" cy="331363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Edmonds-Karp</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smtClean="0"/>
                  <a:t>繼續找</a:t>
                </a:r>
                <a:r>
                  <a:rPr lang="zh-TW" altLang="en-US" dirty="0"/>
                  <a:t>尋</a:t>
                </a:r>
                <a:r>
                  <a:rPr lang="zh-TW" altLang="en-US" dirty="0" smtClean="0"/>
                  <a:t>最短的增廣路</a:t>
                </a:r>
                <a:endParaRPr lang="en-US" altLang="zh-TW" dirty="0" smtClean="0"/>
              </a:p>
              <a:p>
                <a:r>
                  <a:rPr lang="zh-TW" altLang="en-US" dirty="0" smtClean="0"/>
                  <a:t>總流量增加</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9316813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619" y="2919642"/>
            <a:ext cx="6245923" cy="331363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Edmonds-Karp</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smtClean="0"/>
                  <a:t>發現沒有增廣路了，因此最大流為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3</m:t>
                    </m:r>
                    <m:r>
                      <a:rPr lang="zh-TW" altLang="en-US" i="1" dirty="0">
                        <a:latin typeface="Cambria Math" panose="02040503050406030204" pitchFamily="18" charset="0"/>
                      </a:rPr>
                      <m:t> </m:t>
                    </m:r>
                  </m:oMath>
                </a14:m>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760684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Edmonds-Karp</a:t>
            </a:r>
            <a:r>
              <a:rPr lang="zh-TW" altLang="en-US" dirty="0" smtClean="0"/>
              <a:t> 時間複雜度</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864755" cy="4351338"/>
              </a:xfrm>
            </p:spPr>
            <p:txBody>
              <a:bodyPr>
                <a:normAutofit/>
              </a:bodyPr>
              <a:lstStyle/>
              <a:p>
                <a:r>
                  <a:rPr lang="zh-TW" altLang="en-US" dirty="0" smtClean="0"/>
                  <a:t>設</a:t>
                </a:r>
                <a14:m>
                  <m:oMath xmlns:m="http://schemas.openxmlformats.org/officeDocument/2006/math">
                    <m:r>
                      <a:rPr lang="en-US" altLang="zh-TW" b="0" i="0"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 </m:t>
                    </m:r>
                  </m:oMath>
                </a14:m>
                <a:r>
                  <a:rPr lang="zh-TW" altLang="en-US" dirty="0" smtClean="0"/>
                  <a:t>為增廣</a:t>
                </a:r>
                <a:r>
                  <a:rPr lang="zh-TW" altLang="en-US" b="1" dirty="0" smtClean="0">
                    <a:solidFill>
                      <a:srgbClr val="FF0000"/>
                    </a:solidFill>
                  </a:rPr>
                  <a:t>前</a:t>
                </a:r>
                <a:r>
                  <a:rPr lang="zh-TW" altLang="en-US" dirty="0" smtClean="0"/>
                  <a:t>的剩餘網路中，源點到</a:t>
                </a:r>
                <a14:m>
                  <m:oMath xmlns:m="http://schemas.openxmlformats.org/officeDocument/2006/math">
                    <m:r>
                      <a:rPr lang="en-US" altLang="zh-TW" b="0" i="1" smtClean="0">
                        <a:latin typeface="Cambria Math" panose="02040503050406030204" pitchFamily="18" charset="0"/>
                      </a:rPr>
                      <m:t> </m:t>
                    </m:r>
                    <m:r>
                      <a:rPr lang="en-US" altLang="zh-TW" b="0" i="1" smtClean="0">
                        <a:latin typeface="Cambria Math" panose="02040503050406030204" pitchFamily="18" charset="0"/>
                      </a:rPr>
                      <m:t>𝑥</m:t>
                    </m:r>
                    <m:r>
                      <a:rPr lang="en-US" altLang="zh-TW" b="0" i="1" smtClean="0">
                        <a:latin typeface="Cambria Math" panose="02040503050406030204" pitchFamily="18" charset="0"/>
                      </a:rPr>
                      <m:t> </m:t>
                    </m:r>
                  </m:oMath>
                </a14:m>
                <a:r>
                  <a:rPr lang="zh-TW" altLang="en-US" dirty="0" smtClean="0"/>
                  <a:t>的最短距離。</a:t>
                </a:r>
                <a:endParaRPr lang="en-US" altLang="zh-TW" dirty="0" smtClean="0"/>
              </a:p>
              <a:p>
                <a:r>
                  <a:rPr lang="zh-TW" altLang="en-US" dirty="0" smtClean="0"/>
                  <a:t>令</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oMath>
                </a14:m>
                <a:r>
                  <a:rPr lang="zh-TW" altLang="en-US" dirty="0" smtClean="0"/>
                  <a:t>是在某次增廣</a:t>
                </a:r>
                <a:r>
                  <a:rPr lang="zh-TW" altLang="en-US" b="1" dirty="0" smtClean="0">
                    <a:solidFill>
                      <a:srgbClr val="FF0000"/>
                    </a:solidFill>
                  </a:rPr>
                  <a:t>後</a:t>
                </a:r>
                <a14:m>
                  <m:oMath xmlns:m="http://schemas.openxmlformats.org/officeDocument/2006/math">
                    <m:r>
                      <a:rPr lang="zh-TW" altLang="en-US" i="1" dirty="0">
                        <a:latin typeface="Cambria Math" panose="02040503050406030204" pitchFamily="18" charset="0"/>
                      </a:rPr>
                      <m:t> </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r>
                          <a:rPr lang="en-US" altLang="zh-TW" b="0" i="1" dirty="0" smtClean="0">
                            <a:latin typeface="Cambria Math" panose="02040503050406030204" pitchFamily="18" charset="0"/>
                          </a:rPr>
                          <m:t>𝑓</m:t>
                        </m:r>
                      </m:sub>
                    </m:sSub>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r>
                      <a:rPr lang="en-US" altLang="zh-TW" b="0" i="1" dirty="0" smtClean="0">
                        <a:latin typeface="Cambria Math" panose="02040503050406030204" pitchFamily="18" charset="0"/>
                      </a:rPr>
                      <m:t>) </m:t>
                    </m:r>
                  </m:oMath>
                </a14:m>
                <a:r>
                  <a:rPr lang="zh-TW" altLang="en-US" dirty="0" smtClean="0"/>
                  <a:t>變小的點中距離源點最近的點</a:t>
                </a:r>
                <a:endParaRPr lang="en-US" altLang="zh-TW" dirty="0" smtClean="0"/>
              </a:p>
              <a:p>
                <a:r>
                  <a:rPr lang="zh-TW" altLang="en-US" dirty="0" smtClean="0"/>
                  <a:t>設</a:t>
                </a:r>
                <a14:m>
                  <m:oMath xmlns:m="http://schemas.openxmlformats.org/officeDocument/2006/math">
                    <m:r>
                      <a:rPr lang="zh-TW" altLang="en-US" i="1" dirty="0">
                        <a:latin typeface="Cambria Math" panose="02040503050406030204" pitchFamily="18" charset="0"/>
                      </a:rPr>
                      <m:t> </m:t>
                    </m:r>
                    <m:sSub>
                      <m:sSubPr>
                        <m:ctrlPr>
                          <a:rPr lang="en-US" altLang="zh-TW" b="0" i="1" dirty="0" smtClean="0">
                            <a:latin typeface="Cambria Math" panose="02040503050406030204" pitchFamily="18" charset="0"/>
                          </a:rPr>
                        </m:ctrlPr>
                      </m:sSubPr>
                      <m:e>
                        <m:r>
                          <m:rPr>
                            <m:sty m:val="p"/>
                          </m:rPr>
                          <a:rPr lang="en-US" altLang="zh-TW" b="0" i="1" dirty="0" smtClean="0">
                            <a:latin typeface="Cambria Math" panose="02040503050406030204" pitchFamily="18" charset="0"/>
                          </a:rPr>
                          <m:t>δ</m:t>
                        </m:r>
                      </m:e>
                      <m:sub>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𝑓</m:t>
                            </m:r>
                          </m:e>
                          <m:sup>
                            <m:r>
                              <a:rPr lang="en-US" altLang="zh-TW" b="0" i="1" dirty="0" smtClean="0">
                                <a:latin typeface="Cambria Math" panose="02040503050406030204" pitchFamily="18" charset="0"/>
                              </a:rPr>
                              <m:t>′</m:t>
                            </m:r>
                          </m:sup>
                        </m:sSup>
                      </m:sub>
                    </m:sSub>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𝑥</m:t>
                    </m:r>
                    <m:r>
                      <a:rPr lang="en-US" altLang="zh-TW" b="0" i="1" dirty="0" smtClean="0">
                        <a:latin typeface="Cambria Math" panose="02040503050406030204" pitchFamily="18" charset="0"/>
                      </a:rPr>
                      <m:t>) </m:t>
                    </m:r>
                  </m:oMath>
                </a14:m>
                <a:r>
                  <a:rPr lang="zh-TW" altLang="en-US" dirty="0" smtClean="0"/>
                  <a:t>為增廣</a:t>
                </a:r>
                <a:r>
                  <a:rPr lang="zh-TW" altLang="en-US" b="1" dirty="0" smtClean="0">
                    <a:solidFill>
                      <a:srgbClr val="FF0000"/>
                    </a:solidFill>
                  </a:rPr>
                  <a:t>後</a:t>
                </a:r>
                <a:r>
                  <a:rPr lang="zh-TW" altLang="en-US" dirty="0" smtClean="0"/>
                  <a:t>的剩餘網路中，源點</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𝑥</m:t>
                    </m:r>
                    <m:r>
                      <a:rPr lang="zh-TW" altLang="en-US" i="1" dirty="0">
                        <a:latin typeface="Cambria Math" panose="02040503050406030204" pitchFamily="18" charset="0"/>
                      </a:rPr>
                      <m:t> </m:t>
                    </m:r>
                  </m:oMath>
                </a14:m>
                <a:r>
                  <a:rPr lang="zh-TW" altLang="en-US" dirty="0" smtClean="0"/>
                  <a:t>的最短距離。則可以得到</a:t>
                </a:r>
                <a14:m>
                  <m:oMath xmlns:m="http://schemas.openxmlformats.org/officeDocument/2006/math">
                    <m:r>
                      <a:rPr lang="en-US" altLang="zh-TW" b="0" i="0"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𝑓</m:t>
                            </m:r>
                          </m:e>
                          <m:sup>
                            <m:r>
                              <a:rPr lang="en-US" altLang="zh-TW" b="0" i="1" smtClean="0">
                                <a:latin typeface="Cambria Math" panose="02040503050406030204" pitchFamily="18" charset="0"/>
                              </a:rPr>
                              <m:t>′</m:t>
                            </m:r>
                          </m:sup>
                        </m:sSup>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e>
                    </m:d>
                    <m:r>
                      <a:rPr lang="en-US" altLang="zh-TW" b="0" i="1" smtClean="0">
                        <a:latin typeface="Cambria Math" panose="02040503050406030204" pitchFamily="18" charset="0"/>
                      </a:rPr>
                      <m:t>&lt;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oMath>
                </a14:m>
                <a:endParaRPr lang="en-US" altLang="zh-TW" dirty="0" smtClean="0"/>
              </a:p>
              <a:p>
                <a:r>
                  <a:rPr lang="zh-TW" altLang="en-US" dirty="0"/>
                  <a:t>令</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𝑢</m:t>
                    </m:r>
                    <m:r>
                      <a:rPr lang="en-US" altLang="zh-TW" b="0" i="1" smtClean="0">
                        <a:latin typeface="Cambria Math" panose="02040503050406030204" pitchFamily="18" charset="0"/>
                      </a:rPr>
                      <m:t> </m:t>
                    </m:r>
                  </m:oMath>
                </a14:m>
                <a:r>
                  <a:rPr lang="zh-TW" altLang="en-US" dirty="0" smtClean="0"/>
                  <a:t>是在增廣</a:t>
                </a:r>
                <a:r>
                  <a:rPr lang="zh-TW" altLang="en-US" b="1" dirty="0" smtClean="0">
                    <a:solidFill>
                      <a:srgbClr val="FF0000"/>
                    </a:solidFill>
                  </a:rPr>
                  <a:t>後</a:t>
                </a:r>
                <a:r>
                  <a:rPr lang="zh-TW" altLang="en-US" dirty="0" smtClean="0"/>
                  <a:t>的剩餘網路中，從源點到</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oMath>
                </a14:m>
                <a:r>
                  <a:rPr lang="zh-TW" altLang="en-US" dirty="0" smtClean="0"/>
                  <a:t>之最短路徑的前一個節點，則</a:t>
                </a:r>
                <a14:m>
                  <m:oMath xmlns:m="http://schemas.openxmlformats.org/officeDocument/2006/math">
                    <m:r>
                      <a:rPr lang="zh-TW" altLang="en-US" i="1" dirty="0">
                        <a:latin typeface="Cambria Math" panose="02040503050406030204" pitchFamily="18" charset="0"/>
                      </a:rPr>
                      <m:t> </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𝑓</m:t>
                            </m:r>
                          </m:e>
                          <m:sup>
                            <m:r>
                              <a:rPr lang="en-US" altLang="zh-TW" b="0" i="1" dirty="0" smtClean="0">
                                <a:latin typeface="Cambria Math" panose="02040503050406030204" pitchFamily="18" charset="0"/>
                              </a:rPr>
                              <m:t>′</m:t>
                            </m:r>
                          </m:sup>
                        </m:sSup>
                      </m:sub>
                    </m:sSub>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e>
                    </m:d>
                    <m:r>
                      <a:rPr lang="en-US" altLang="zh-TW"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𝑓</m:t>
                            </m:r>
                          </m:e>
                          <m:sup>
                            <m:r>
                              <a:rPr lang="en-US" altLang="zh-TW" b="0" i="1" dirty="0" smtClean="0">
                                <a:latin typeface="Cambria Math" panose="02040503050406030204" pitchFamily="18" charset="0"/>
                              </a:rPr>
                              <m:t>′</m:t>
                            </m:r>
                          </m:sup>
                        </m:sSup>
                      </m:sub>
                    </m:sSub>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)+1 </m:t>
                    </m:r>
                  </m:oMath>
                </a14:m>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864755" cy="4351338"/>
              </a:xfrm>
              <a:blipFill rotWithShape="0">
                <a:blip r:embed="rId2"/>
                <a:stretch>
                  <a:fillRect l="-1234" t="-2941" r="-134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3628754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Edmonds-Karp</a:t>
            </a:r>
            <a:r>
              <a:rPr lang="zh-TW" altLang="en-US" dirty="0" smtClean="0"/>
              <a:t> 時間複雜度</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864755" cy="4351338"/>
              </a:xfrm>
            </p:spPr>
            <p:txBody>
              <a:bodyPr>
                <a:normAutofit/>
              </a:bodyPr>
              <a:lstStyle/>
              <a:p>
                <a:r>
                  <a:rPr lang="zh-TW" altLang="en-US" dirty="0" smtClean="0"/>
                  <a:t>又因為我們選擇</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𝑣</m:t>
                    </m:r>
                    <m:r>
                      <a:rPr lang="zh-TW" altLang="en-US" i="1" dirty="0">
                        <a:latin typeface="Cambria Math" panose="02040503050406030204" pitchFamily="18" charset="0"/>
                      </a:rPr>
                      <m:t> </m:t>
                    </m:r>
                  </m:oMath>
                </a14:m>
                <a:r>
                  <a:rPr lang="zh-TW" altLang="en-US" dirty="0" smtClean="0"/>
                  <a:t>的方式，因此</a:t>
                </a:r>
                <a:r>
                  <a:rPr lang="en-US" altLang="zh-TW" dirty="0" smtClean="0"/>
                  <a:t/>
                </a:r>
                <a:br>
                  <a:rPr lang="en-US" altLang="zh-TW" dirty="0" smtClean="0"/>
                </a:br>
                <a14:m>
                  <m:oMath xmlns:m="http://schemas.openxmlformats.org/officeDocument/2006/math">
                    <m:r>
                      <a:rPr lang="zh-TW" altLang="en-US" i="1" dirty="0">
                        <a:latin typeface="Cambria Math" panose="02040503050406030204" pitchFamily="18" charset="0"/>
                      </a:rPr>
                      <m:t> </m:t>
                    </m:r>
                    <m:r>
                      <a:rPr lang="zh-TW" altLang="en-US" i="1" dirty="0" smtClean="0">
                        <a:latin typeface="Cambria Math" panose="02040503050406030204" pitchFamily="18" charset="0"/>
                      </a:rPr>
                      <m:t> </m:t>
                    </m:r>
                    <m:r>
                      <a:rPr lang="zh-TW" altLang="en-US" i="1" dirty="0">
                        <a:latin typeface="Cambria Math" panose="02040503050406030204" pitchFamily="18" charset="0"/>
                      </a:rPr>
                      <m:t> </m:t>
                    </m:r>
                    <m:r>
                      <a:rPr lang="zh-TW" altLang="en-US" i="1" dirty="0" smtClean="0">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𝛿</m:t>
                        </m:r>
                      </m:e>
                      <m:sub>
                        <m:r>
                          <a:rPr lang="en-US" altLang="zh-TW" i="1">
                            <a:latin typeface="Cambria Math" panose="02040503050406030204" pitchFamily="18" charset="0"/>
                          </a:rPr>
                          <m:t>𝑓</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m:t>
                        </m:r>
                        <m:r>
                          <a:rPr lang="en-US" altLang="zh-TW" i="1">
                            <a:latin typeface="Cambria Math" panose="02040503050406030204" pitchFamily="18" charset="0"/>
                          </a:rPr>
                          <m:t>𝑢</m:t>
                        </m:r>
                      </m:e>
                    </m:d>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𝛿</m:t>
                        </m:r>
                      </m:e>
                      <m:sub>
                        <m:sSup>
                          <m:sSupPr>
                            <m:ctrlPr>
                              <a:rPr lang="en-US" altLang="zh-TW" i="1">
                                <a:latin typeface="Cambria Math" panose="02040503050406030204" pitchFamily="18" charset="0"/>
                              </a:rPr>
                            </m:ctrlPr>
                          </m:sSupPr>
                          <m:e>
                            <m:r>
                              <a:rPr lang="en-US" altLang="zh-TW" i="1">
                                <a:latin typeface="Cambria Math" panose="02040503050406030204" pitchFamily="18" charset="0"/>
                              </a:rPr>
                              <m:t>𝑓</m:t>
                            </m:r>
                          </m:e>
                          <m:sup>
                            <m:r>
                              <a:rPr lang="en-US" altLang="zh-TW" i="1">
                                <a:latin typeface="Cambria Math" panose="02040503050406030204" pitchFamily="18" charset="0"/>
                              </a:rPr>
                              <m:t>′</m:t>
                            </m:r>
                          </m:sup>
                        </m:sSup>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m:t>
                        </m:r>
                        <m:r>
                          <a:rPr lang="en-US" altLang="zh-TW" i="1">
                            <a:latin typeface="Cambria Math" panose="02040503050406030204" pitchFamily="18" charset="0"/>
                          </a:rPr>
                          <m:t>𝑢</m:t>
                        </m:r>
                      </m:e>
                    </m:d>
                    <m:r>
                      <a:rPr lang="zh-TW" altLang="en-US" i="1">
                        <a:latin typeface="Cambria Math" panose="02040503050406030204" pitchFamily="18" charset="0"/>
                      </a:rPr>
                      <m:t> </m:t>
                    </m:r>
                  </m:oMath>
                </a14:m>
                <a:r>
                  <a:rPr lang="en-US" altLang="zh-TW" i="1" dirty="0" smtClean="0">
                    <a:latin typeface="Cambria Math" panose="02040503050406030204" pitchFamily="18" charset="0"/>
                  </a:rPr>
                  <a:t/>
                </a:r>
                <a:br>
                  <a:rPr lang="en-US" altLang="zh-TW" i="1" dirty="0" smtClean="0">
                    <a:latin typeface="Cambria Math" panose="02040503050406030204" pitchFamily="18" charset="0"/>
                  </a:rPr>
                </a:br>
                <a14:m>
                  <m:oMath xmlns:m="http://schemas.openxmlformats.org/officeDocument/2006/math">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𝛿</m:t>
                        </m:r>
                      </m:e>
                      <m:sub>
                        <m:r>
                          <a:rPr lang="en-US" altLang="zh-TW" i="1">
                            <a:latin typeface="Cambria Math" panose="02040503050406030204" pitchFamily="18" charset="0"/>
                          </a:rPr>
                          <m:t>𝑓</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m:t>
                        </m:r>
                        <m:r>
                          <a:rPr lang="en-US" altLang="zh-TW" i="1">
                            <a:latin typeface="Cambria Math" panose="02040503050406030204" pitchFamily="18" charset="0"/>
                          </a:rPr>
                          <m:t>𝑢</m:t>
                        </m:r>
                      </m:e>
                    </m:d>
                    <m:r>
                      <a:rPr lang="en-US" altLang="zh-TW" i="1">
                        <a:latin typeface="Cambria Math" panose="02040503050406030204" pitchFamily="18" charset="0"/>
                      </a:rPr>
                      <m:t>+1≤</m:t>
                    </m:r>
                    <m:sSub>
                      <m:sSubPr>
                        <m:ctrlPr>
                          <a:rPr lang="en-US" altLang="zh-TW" i="1" smtClean="0">
                            <a:latin typeface="Cambria Math" panose="02040503050406030204" pitchFamily="18" charset="0"/>
                          </a:rPr>
                        </m:ctrlPr>
                      </m:sSubPr>
                      <m:e>
                        <m:r>
                          <a:rPr lang="en-US" altLang="zh-TW" i="1">
                            <a:latin typeface="Cambria Math" panose="02040503050406030204" pitchFamily="18" charset="0"/>
                          </a:rPr>
                          <m:t>𝛿</m:t>
                        </m:r>
                      </m:e>
                      <m:sub>
                        <m:sSup>
                          <m:sSupPr>
                            <m:ctrlPr>
                              <a:rPr lang="en-US" altLang="zh-TW" i="1">
                                <a:latin typeface="Cambria Math" panose="02040503050406030204" pitchFamily="18" charset="0"/>
                              </a:rPr>
                            </m:ctrlPr>
                          </m:sSupPr>
                          <m:e>
                            <m:r>
                              <a:rPr lang="en-US" altLang="zh-TW" i="1">
                                <a:latin typeface="Cambria Math" panose="02040503050406030204" pitchFamily="18" charset="0"/>
                              </a:rPr>
                              <m:t>𝑓</m:t>
                            </m:r>
                          </m:e>
                          <m:sup>
                            <m:r>
                              <a:rPr lang="en-US" altLang="zh-TW" i="1">
                                <a:latin typeface="Cambria Math" panose="02040503050406030204" pitchFamily="18" charset="0"/>
                              </a:rPr>
                              <m:t>′</m:t>
                            </m:r>
                          </m:sup>
                        </m:sSup>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m:t>
                        </m:r>
                        <m:r>
                          <a:rPr lang="en-US" altLang="zh-TW" i="1">
                            <a:latin typeface="Cambria Math" panose="02040503050406030204" pitchFamily="18" charset="0"/>
                          </a:rPr>
                          <m:t>𝑢</m:t>
                        </m:r>
                      </m:e>
                    </m:d>
                    <m:r>
                      <a:rPr lang="en-US" altLang="zh-TW" i="1">
                        <a:latin typeface="Cambria Math" panose="02040503050406030204" pitchFamily="18" charset="0"/>
                      </a:rPr>
                      <m:t>+1</m:t>
                    </m:r>
                  </m:oMath>
                </a14:m>
                <a:endParaRPr lang="en-US" altLang="zh-TW" i="1" dirty="0" smtClean="0">
                  <a:latin typeface="Cambria Math" panose="02040503050406030204" pitchFamily="18" charset="0"/>
                </a:endParaRPr>
              </a:p>
              <a:p>
                <a:r>
                  <a:rPr lang="zh-TW" altLang="en-US" dirty="0" smtClean="0"/>
                  <a:t>以</a:t>
                </a:r>
                <a14:m>
                  <m:oMath xmlns:m="http://schemas.openxmlformats.org/officeDocument/2006/math">
                    <m:r>
                      <a:rPr lang="en-US" altLang="zh-TW" b="0" i="0" dirty="0" smtClean="0">
                        <a:latin typeface="Cambria Math" panose="02040503050406030204" pitchFamily="18" charset="0"/>
                      </a:rPr>
                      <m:t> </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𝛿</m:t>
                        </m:r>
                      </m:e>
                      <m:sub>
                        <m:sSup>
                          <m:sSupPr>
                            <m:ctrlPr>
                              <a:rPr lang="en-US" altLang="zh-TW" i="1" dirty="0">
                                <a:latin typeface="Cambria Math" panose="02040503050406030204" pitchFamily="18" charset="0"/>
                              </a:rPr>
                            </m:ctrlPr>
                          </m:sSupPr>
                          <m:e>
                            <m:r>
                              <a:rPr lang="en-US" altLang="zh-TW" i="1" dirty="0">
                                <a:latin typeface="Cambria Math" panose="02040503050406030204" pitchFamily="18" charset="0"/>
                              </a:rPr>
                              <m:t>𝑓</m:t>
                            </m:r>
                          </m:e>
                          <m:sup>
                            <m:r>
                              <a:rPr lang="en-US" altLang="zh-TW" i="1" dirty="0">
                                <a:latin typeface="Cambria Math" panose="02040503050406030204" pitchFamily="18" charset="0"/>
                              </a:rPr>
                              <m:t>′</m:t>
                            </m:r>
                          </m:sup>
                        </m:sSup>
                      </m:sub>
                    </m:sSub>
                    <m:d>
                      <m:dPr>
                        <m:ctrlPr>
                          <a:rPr lang="en-US" altLang="zh-TW" i="1" dirty="0">
                            <a:latin typeface="Cambria Math" panose="02040503050406030204" pitchFamily="18" charset="0"/>
                          </a:rPr>
                        </m:ctrlPr>
                      </m:dPr>
                      <m:e>
                        <m:r>
                          <a:rPr lang="en-US" altLang="zh-TW" i="1" dirty="0">
                            <a:latin typeface="Cambria Math" panose="02040503050406030204" pitchFamily="18" charset="0"/>
                          </a:rPr>
                          <m:t>𝑠</m:t>
                        </m:r>
                        <m:r>
                          <a:rPr lang="en-US" altLang="zh-TW" i="1" dirty="0">
                            <a:latin typeface="Cambria Math" panose="02040503050406030204" pitchFamily="18" charset="0"/>
                          </a:rPr>
                          <m:t>,</m:t>
                        </m:r>
                        <m:r>
                          <a:rPr lang="en-US" altLang="zh-TW" i="1" dirty="0">
                            <a:latin typeface="Cambria Math" panose="02040503050406030204" pitchFamily="18" charset="0"/>
                          </a:rPr>
                          <m:t>𝑢</m:t>
                        </m:r>
                      </m:e>
                    </m:d>
                    <m:r>
                      <a:rPr lang="en-US" altLang="zh-TW" i="1" dirty="0">
                        <a:latin typeface="Cambria Math" panose="02040503050406030204" pitchFamily="18" charset="0"/>
                      </a:rPr>
                      <m:t>+1</m:t>
                    </m:r>
                    <m:r>
                      <a:rPr lang="en-US" altLang="zh-TW" b="0" i="1" dirty="0" smtClean="0">
                        <a:latin typeface="Cambria Math" panose="02040503050406030204" pitchFamily="18" charset="0"/>
                      </a:rPr>
                      <m:t> </m:t>
                    </m:r>
                  </m:oMath>
                </a14:m>
                <a:r>
                  <a:rPr lang="zh-TW" altLang="en-US" dirty="0" smtClean="0">
                    <a:latin typeface="Cambria Math" panose="02040503050406030204" pitchFamily="18" charset="0"/>
                  </a:rPr>
                  <a:t>代換掉 </a:t>
                </a:r>
                <a14:m>
                  <m:oMath xmlns:m="http://schemas.openxmlformats.org/officeDocument/2006/math">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𝛿</m:t>
                        </m:r>
                      </m:e>
                      <m:sub>
                        <m:sSup>
                          <m:sSupPr>
                            <m:ctrlPr>
                              <a:rPr lang="en-US" altLang="zh-TW" i="1" dirty="0">
                                <a:latin typeface="Cambria Math" panose="02040503050406030204" pitchFamily="18" charset="0"/>
                              </a:rPr>
                            </m:ctrlPr>
                          </m:sSupPr>
                          <m:e>
                            <m:r>
                              <a:rPr lang="en-US" altLang="zh-TW" i="1" dirty="0">
                                <a:latin typeface="Cambria Math" panose="02040503050406030204" pitchFamily="18" charset="0"/>
                              </a:rPr>
                              <m:t>𝑓</m:t>
                            </m:r>
                          </m:e>
                          <m:sup>
                            <m:r>
                              <a:rPr lang="en-US" altLang="zh-TW" i="1" dirty="0">
                                <a:latin typeface="Cambria Math" panose="02040503050406030204" pitchFamily="18" charset="0"/>
                              </a:rPr>
                              <m:t>′</m:t>
                            </m:r>
                          </m:sup>
                        </m:sSup>
                      </m:sub>
                    </m:sSub>
                    <m:d>
                      <m:dPr>
                        <m:ctrlPr>
                          <a:rPr lang="en-US" altLang="zh-TW" i="1" dirty="0">
                            <a:latin typeface="Cambria Math" panose="02040503050406030204" pitchFamily="18" charset="0"/>
                          </a:rPr>
                        </m:ctrlPr>
                      </m:dPr>
                      <m:e>
                        <m:r>
                          <a:rPr lang="en-US" altLang="zh-TW" i="1" dirty="0">
                            <a:latin typeface="Cambria Math" panose="02040503050406030204" pitchFamily="18" charset="0"/>
                          </a:rPr>
                          <m:t>𝑠</m:t>
                        </m:r>
                        <m:r>
                          <a:rPr lang="en-US" altLang="zh-TW" i="1" dirty="0">
                            <a:latin typeface="Cambria Math" panose="02040503050406030204" pitchFamily="18" charset="0"/>
                          </a:rPr>
                          <m:t>,</m:t>
                        </m:r>
                        <m:r>
                          <a:rPr lang="en-US" altLang="zh-TW" i="1" dirty="0">
                            <a:latin typeface="Cambria Math" panose="02040503050406030204" pitchFamily="18" charset="0"/>
                          </a:rPr>
                          <m:t>𝑣</m:t>
                        </m:r>
                      </m:e>
                    </m:d>
                  </m:oMath>
                </a14:m>
                <a:r>
                  <a:rPr lang="zh-TW" altLang="en-US" dirty="0" smtClean="0">
                    <a:latin typeface="Cambria Math" panose="02040503050406030204" pitchFamily="18" charset="0"/>
                  </a:rPr>
                  <a:t>：</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𝛿</m:t>
                        </m:r>
                      </m:e>
                      <m:sub>
                        <m:sSup>
                          <m:sSupPr>
                            <m:ctrlPr>
                              <a:rPr lang="en-US" altLang="zh-TW" i="1">
                                <a:latin typeface="Cambria Math" panose="02040503050406030204" pitchFamily="18" charset="0"/>
                              </a:rPr>
                            </m:ctrlPr>
                          </m:sSupPr>
                          <m:e>
                            <m:r>
                              <a:rPr lang="en-US" altLang="zh-TW" i="1">
                                <a:latin typeface="Cambria Math" panose="02040503050406030204" pitchFamily="18" charset="0"/>
                              </a:rPr>
                              <m:t>𝑓</m:t>
                            </m:r>
                          </m:e>
                          <m:sup>
                            <m:r>
                              <a:rPr lang="en-US" altLang="zh-TW" i="1">
                                <a:latin typeface="Cambria Math" panose="02040503050406030204" pitchFamily="18" charset="0"/>
                              </a:rPr>
                              <m:t>′</m:t>
                            </m:r>
                          </m:sup>
                        </m:sSup>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m:t>
                        </m:r>
                        <m:r>
                          <a:rPr lang="en-US" altLang="zh-TW" i="1">
                            <a:latin typeface="Cambria Math" panose="02040503050406030204" pitchFamily="18" charset="0"/>
                          </a:rPr>
                          <m:t>𝑢</m:t>
                        </m:r>
                      </m:e>
                    </m:d>
                    <m:r>
                      <a:rPr lang="en-US" altLang="zh-TW" i="1">
                        <a:latin typeface="Cambria Math" panose="02040503050406030204" pitchFamily="18" charset="0"/>
                      </a:rPr>
                      <m:t>+1</m:t>
                    </m:r>
                    <m:r>
                      <a:rPr lang="en-US" altLang="zh-TW" b="0" i="1" smtClean="0">
                        <a:latin typeface="Cambria Math" panose="02040503050406030204" pitchFamily="18" charset="0"/>
                      </a:rPr>
                      <m:t>&lt;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e>
                    </m:d>
                  </m:oMath>
                </a14:m>
                <a:endParaRPr lang="en-US" altLang="zh-TW" b="0" dirty="0" smtClean="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𝛿</m:t>
                          </m:r>
                        </m:e>
                        <m:sub>
                          <m:r>
                            <a:rPr lang="en-US" altLang="zh-TW" i="1">
                              <a:latin typeface="Cambria Math" panose="02040503050406030204" pitchFamily="18" charset="0"/>
                            </a:rPr>
                            <m:t>𝑓</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m:t>
                          </m:r>
                          <m:r>
                            <a:rPr lang="en-US" altLang="zh-TW" i="1">
                              <a:latin typeface="Cambria Math" panose="02040503050406030204" pitchFamily="18" charset="0"/>
                            </a:rPr>
                            <m:t>𝑢</m:t>
                          </m:r>
                        </m:e>
                      </m:d>
                      <m:r>
                        <a:rPr lang="en-US" altLang="zh-TW" i="1">
                          <a:latin typeface="Cambria Math" panose="02040503050406030204" pitchFamily="18" charset="0"/>
                        </a:rPr>
                        <m:t>+1≤</m:t>
                      </m:r>
                      <m:sSub>
                        <m:sSubPr>
                          <m:ctrlPr>
                            <a:rPr lang="en-US" altLang="zh-TW" i="1">
                              <a:latin typeface="Cambria Math" panose="02040503050406030204" pitchFamily="18" charset="0"/>
                            </a:rPr>
                          </m:ctrlPr>
                        </m:sSubPr>
                        <m:e>
                          <m:r>
                            <a:rPr lang="en-US" altLang="zh-TW" i="1">
                              <a:latin typeface="Cambria Math" panose="02040503050406030204" pitchFamily="18" charset="0"/>
                            </a:rPr>
                            <m:t>𝛿</m:t>
                          </m:r>
                        </m:e>
                        <m:sub>
                          <m:sSup>
                            <m:sSupPr>
                              <m:ctrlPr>
                                <a:rPr lang="en-US" altLang="zh-TW" i="1">
                                  <a:latin typeface="Cambria Math" panose="02040503050406030204" pitchFamily="18" charset="0"/>
                                </a:rPr>
                              </m:ctrlPr>
                            </m:sSupPr>
                            <m:e>
                              <m:r>
                                <a:rPr lang="en-US" altLang="zh-TW" i="1">
                                  <a:latin typeface="Cambria Math" panose="02040503050406030204" pitchFamily="18" charset="0"/>
                                </a:rPr>
                                <m:t>𝑓</m:t>
                              </m:r>
                            </m:e>
                            <m:sup>
                              <m:r>
                                <a:rPr lang="en-US" altLang="zh-TW" i="1">
                                  <a:latin typeface="Cambria Math" panose="02040503050406030204" pitchFamily="18" charset="0"/>
                                </a:rPr>
                                <m:t>′</m:t>
                              </m:r>
                            </m:sup>
                          </m:sSup>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m:t>
                          </m:r>
                          <m:r>
                            <a:rPr lang="en-US" altLang="zh-TW" i="1">
                              <a:latin typeface="Cambria Math" panose="02040503050406030204" pitchFamily="18" charset="0"/>
                            </a:rPr>
                            <m:t>𝑢</m:t>
                          </m:r>
                        </m:e>
                      </m:d>
                      <m:r>
                        <a:rPr lang="en-US" altLang="zh-TW" i="1">
                          <a:latin typeface="Cambria Math" panose="02040503050406030204" pitchFamily="18" charset="0"/>
                        </a:rPr>
                        <m:t>+1&lt;</m:t>
                      </m:r>
                      <m:sSub>
                        <m:sSubPr>
                          <m:ctrlPr>
                            <a:rPr lang="en-US" altLang="zh-TW" i="1">
                              <a:latin typeface="Cambria Math" panose="02040503050406030204" pitchFamily="18" charset="0"/>
                            </a:rPr>
                          </m:ctrlPr>
                        </m:sSubPr>
                        <m:e>
                          <m:r>
                            <a:rPr lang="en-US" altLang="zh-TW" i="1">
                              <a:latin typeface="Cambria Math" panose="02040503050406030204" pitchFamily="18" charset="0"/>
                            </a:rPr>
                            <m:t>𝛿</m:t>
                          </m:r>
                        </m:e>
                        <m:sub>
                          <m:r>
                            <a:rPr lang="en-US" altLang="zh-TW" i="1">
                              <a:latin typeface="Cambria Math" panose="02040503050406030204" pitchFamily="18" charset="0"/>
                            </a:rPr>
                            <m:t>𝑓</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m:t>
                          </m:r>
                          <m:r>
                            <a:rPr lang="en-US" altLang="zh-TW" i="1">
                              <a:latin typeface="Cambria Math" panose="02040503050406030204" pitchFamily="18" charset="0"/>
                            </a:rPr>
                            <m:t>𝑣</m:t>
                          </m:r>
                        </m:e>
                      </m:d>
                    </m:oMath>
                    <m:oMath xmlns:m="http://schemas.openxmlformats.org/officeDocument/2006/math">
                      <m:r>
                        <a:rPr lang="en-US" altLang="zh-TW" b="0" i="1"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𝑢</m:t>
                          </m:r>
                        </m:e>
                      </m:d>
                      <m:r>
                        <a:rPr lang="en-US" altLang="zh-TW" b="0" i="1" smtClean="0">
                          <a:latin typeface="Cambria Math" panose="02040503050406030204" pitchFamily="18" charset="0"/>
                        </a:rPr>
                        <m:t>+1</m:t>
                      </m:r>
                      <m:r>
                        <a:rPr lang="en-US" altLang="zh-TW" b="0" i="1" smtClean="0">
                          <a:latin typeface="Cambria Math" panose="02040503050406030204" pitchFamily="18" charset="0"/>
                          <a:ea typeface="Cambria Math" panose="02040503050406030204" pitchFamily="18" charset="0"/>
                        </a:rPr>
                        <m:t>&lt;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e>
                      </m:d>
                      <m:r>
                        <a:rPr lang="en-US" altLang="zh-TW" b="0" i="1" smtClean="0">
                          <a:latin typeface="Cambria Math" panose="02040503050406030204" pitchFamily="18" charset="0"/>
                        </a:rPr>
                        <m:t>       </m:t>
                      </m:r>
                    </m:oMath>
                  </m:oMathPara>
                </a14:m>
                <a:endParaRPr lang="en-US" altLang="zh-TW" dirty="0" smtClean="0"/>
              </a:p>
              <a:p>
                <a:r>
                  <a:rPr lang="zh-TW" altLang="en-US" dirty="0" smtClean="0"/>
                  <a:t>也就是說</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r>
                      <a:rPr lang="en-US" altLang="zh-TW" b="0" i="1" dirty="0" smtClean="0">
                        <a:latin typeface="Cambria Math" panose="02040503050406030204" pitchFamily="18" charset="0"/>
                      </a:rPr>
                      <m:t>) </m:t>
                    </m:r>
                  </m:oMath>
                </a14:m>
                <a:r>
                  <a:rPr lang="zh-TW" altLang="en-US" dirty="0" smtClean="0"/>
                  <a:t>邊沒有剩餘流量，因為如果</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r>
                      <a:rPr lang="en-US" altLang="zh-TW" i="1" dirty="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邊還有剩餘流量的話代表</a:t>
                </a:r>
                <a14:m>
                  <m:oMath xmlns:m="http://schemas.openxmlformats.org/officeDocument/2006/math">
                    <m:r>
                      <a:rPr lang="zh-TW" altLang="en-US" i="1" dirty="0">
                        <a:latin typeface="Cambria Math" panose="02040503050406030204" pitchFamily="18" charset="0"/>
                      </a:rPr>
                      <m:t> </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r>
                          <a:rPr lang="en-US" altLang="zh-TW" b="0" i="1" dirty="0" smtClean="0">
                            <a:latin typeface="Cambria Math" panose="02040503050406030204" pitchFamily="18" charset="0"/>
                          </a:rPr>
                          <m:t>𝑓</m:t>
                        </m:r>
                      </m:sub>
                    </m:sSub>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e>
                    </m:d>
                    <m:r>
                      <a:rPr lang="en-US" altLang="zh-TW"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r>
                          <a:rPr lang="en-US" altLang="zh-TW" b="0" i="1" dirty="0" smtClean="0">
                            <a:latin typeface="Cambria Math" panose="02040503050406030204" pitchFamily="18" charset="0"/>
                          </a:rPr>
                          <m:t>𝑓</m:t>
                        </m:r>
                      </m:sub>
                    </m:sSub>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𝑢</m:t>
                        </m:r>
                      </m:e>
                    </m:d>
                    <m:r>
                      <a:rPr lang="en-US" altLang="zh-TW" b="0" i="1" dirty="0" smtClean="0">
                        <a:latin typeface="Cambria Math" panose="02040503050406030204" pitchFamily="18" charset="0"/>
                      </a:rPr>
                      <m:t>+1</m:t>
                    </m:r>
                    <m:r>
                      <a:rPr lang="zh-TW" altLang="en-US" i="1" dirty="0">
                        <a:latin typeface="Cambria Math" panose="02040503050406030204" pitchFamily="18" charset="0"/>
                      </a:rPr>
                      <m:t> </m:t>
                    </m:r>
                  </m:oMath>
                </a14:m>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864755" cy="4351338"/>
              </a:xfrm>
              <a:blipFill rotWithShape="0">
                <a:blip r:embed="rId2"/>
                <a:stretch>
                  <a:fillRect l="-1234" t="-2941" r="-117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3116035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Edmonds-Karp</a:t>
            </a:r>
            <a:r>
              <a:rPr lang="zh-TW" altLang="en-US" dirty="0" smtClean="0"/>
              <a:t> 時間複雜度</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864755" cy="4351338"/>
              </a:xfrm>
            </p:spPr>
            <p:txBody>
              <a:bodyPr>
                <a:normAutofit/>
              </a:bodyPr>
              <a:lstStyle/>
              <a:p>
                <a14:m>
                  <m:oMath xmlns:m="http://schemas.openxmlformats.org/officeDocument/2006/math">
                    <m:r>
                      <a:rPr lang="en-US" altLang="zh-TW" b="0" i="1" smtClean="0">
                        <a:latin typeface="Cambria Math" panose="02040503050406030204" pitchFamily="18" charset="0"/>
                      </a:rPr>
                      <m:t> </m:t>
                    </m:r>
                    <m:r>
                      <a:rPr lang="en-US" altLang="zh-TW" i="1">
                        <a:latin typeface="Cambria Math" panose="02040503050406030204" pitchFamily="18" charset="0"/>
                      </a:rPr>
                      <m:t>(</m:t>
                    </m:r>
                    <m:r>
                      <a:rPr lang="en-US" altLang="zh-TW" b="0" i="1" smtClean="0">
                        <a:latin typeface="Cambria Math" panose="02040503050406030204" pitchFamily="18" charset="0"/>
                      </a:rPr>
                      <m:t>𝑢</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oMath>
                </a14:m>
                <a:r>
                  <a:rPr lang="zh-TW" altLang="en-US" dirty="0" smtClean="0"/>
                  <a:t>邊在擴充前沒有剩餘流量，但擴充後有剩餘流量，代表在這次增廣時有通過</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m:t>
                    </m:r>
                    <m:r>
                      <a:rPr lang="en-US" altLang="zh-TW" b="0" i="1" dirty="0" smtClean="0">
                        <a:latin typeface="Cambria Math" panose="02040503050406030204" pitchFamily="18" charset="0"/>
                      </a:rPr>
                      <m:t>𝑣</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i="1" dirty="0">
                        <a:latin typeface="Cambria Math" panose="02040503050406030204" pitchFamily="18" charset="0"/>
                      </a:rPr>
                      <m:t>)</m:t>
                    </m:r>
                    <m:r>
                      <a:rPr lang="zh-TW" altLang="en-US" i="1" dirty="0" smtClean="0">
                        <a:latin typeface="Cambria Math" panose="02040503050406030204" pitchFamily="18" charset="0"/>
                      </a:rPr>
                      <m:t> </m:t>
                    </m:r>
                  </m:oMath>
                </a14:m>
                <a:r>
                  <a:rPr lang="zh-TW" altLang="en-US" dirty="0" smtClean="0"/>
                  <a:t>邊，所以</a:t>
                </a:r>
                <a:r>
                  <a:rPr lang="en-US" altLang="zh-TW" dirty="0" smtClean="0"/>
                  <a:t/>
                </a:r>
                <a:br>
                  <a:rPr lang="en-US" altLang="zh-TW" dirty="0" smtClean="0"/>
                </a:br>
                <a14:m>
                  <m:oMath xmlns:m="http://schemas.openxmlformats.org/officeDocument/2006/math">
                    <m:r>
                      <a:rPr lang="zh-TW" altLang="en-US" i="1" dirty="0">
                        <a:latin typeface="Cambria Math" panose="02040503050406030204" pitchFamily="18" charset="0"/>
                      </a:rPr>
                      <m:t> </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r>
                          <a:rPr lang="en-US" altLang="zh-TW" b="0" i="1" dirty="0" smtClean="0">
                            <a:latin typeface="Cambria Math" panose="02040503050406030204" pitchFamily="18" charset="0"/>
                          </a:rPr>
                          <m:t>𝑓</m:t>
                        </m:r>
                      </m:sub>
                    </m:sSub>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e>
                    </m:d>
                    <m:r>
                      <a:rPr lang="en-US" altLang="zh-TW" b="0" i="1" dirty="0" smtClean="0">
                        <a:latin typeface="Cambria Math" panose="02040503050406030204" pitchFamily="18" charset="0"/>
                      </a:rPr>
                      <m:t>+1=</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r>
                          <a:rPr lang="en-US" altLang="zh-TW" b="0" i="1" dirty="0" smtClean="0">
                            <a:latin typeface="Cambria Math" panose="02040503050406030204" pitchFamily="18" charset="0"/>
                          </a:rPr>
                          <m:t>𝑓</m:t>
                        </m:r>
                      </m:sub>
                    </m:sSub>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m:t>
                    </m:r>
                  </m:oMath>
                </a14:m>
                <a:r>
                  <a:rPr lang="zh-TW" altLang="en-US" dirty="0" smtClean="0"/>
                  <a:t>，但是這與</a:t>
                </a:r>
                <a14:m>
                  <m:oMath xmlns:m="http://schemas.openxmlformats.org/officeDocument/2006/math">
                    <m:r>
                      <a:rPr lang="en-US" altLang="zh-TW" b="0" i="0" dirty="0" smtClean="0">
                        <a:latin typeface="Cambria Math" panose="02040503050406030204" pitchFamily="18" charset="0"/>
                      </a:rPr>
                      <m:t> </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r>
                          <a:rPr lang="en-US" altLang="zh-TW" b="0" i="1" dirty="0" smtClean="0">
                            <a:latin typeface="Cambria Math" panose="02040503050406030204" pitchFamily="18" charset="0"/>
                          </a:rPr>
                          <m:t>𝑓</m:t>
                        </m:r>
                      </m:sub>
                    </m:sSub>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𝑢</m:t>
                        </m:r>
                      </m:e>
                    </m:d>
                    <m:r>
                      <a:rPr lang="en-US" altLang="zh-TW" b="0" i="1" dirty="0" smtClean="0">
                        <a:latin typeface="Cambria Math" panose="02040503050406030204" pitchFamily="18" charset="0"/>
                      </a:rPr>
                      <m:t>+1&lt;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r>
                          <a:rPr lang="en-US" altLang="zh-TW" b="0" i="1" dirty="0" smtClean="0">
                            <a:latin typeface="Cambria Math" panose="02040503050406030204" pitchFamily="18" charset="0"/>
                          </a:rPr>
                          <m:t>𝑓</m:t>
                        </m:r>
                      </m:sub>
                    </m:sSub>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e>
                    </m:d>
                    <m:r>
                      <m:rPr>
                        <m:lit/>
                      </m:rPr>
                      <a:rPr lang="en-US" altLang="zh-TW" b="0" i="1" dirty="0" smtClean="0">
                        <a:latin typeface="Cambria Math" panose="02040503050406030204" pitchFamily="18" charset="0"/>
                      </a:rPr>
                      <m:t> </m:t>
                    </m:r>
                  </m:oMath>
                </a14:m>
                <a:r>
                  <a:rPr lang="zh-TW" altLang="en-US" dirty="0" smtClean="0"/>
                  <a:t>矛盾，因此不存在這樣的</a:t>
                </a:r>
                <a14:m>
                  <m:oMath xmlns:m="http://schemas.openxmlformats.org/officeDocument/2006/math">
                    <m:r>
                      <a:rPr lang="en-US" altLang="zh-TW" b="0" i="1" smtClean="0">
                        <a:latin typeface="Cambria Math" panose="02040503050406030204" pitchFamily="18" charset="0"/>
                      </a:rPr>
                      <m:t> </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oMath>
                </a14:m>
                <a:r>
                  <a:rPr lang="zh-TW" altLang="en-US" dirty="0" smtClean="0"/>
                  <a:t>點</a:t>
                </a:r>
                <a:endParaRPr lang="en-US" altLang="zh-TW" dirty="0" smtClean="0"/>
              </a:p>
              <a:p>
                <a:pPr marL="0" indent="0">
                  <a:buNone/>
                </a:pPr>
                <a14:m>
                  <m:oMath xmlns:m="http://schemas.openxmlformats.org/officeDocument/2006/math">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solidFill>
                      <a:srgbClr val="FF0000"/>
                    </a:solidFill>
                  </a:rPr>
                  <a:t>最短增廣路的距離非遞減</a:t>
                </a:r>
                <a:endParaRPr lang="en-US" altLang="zh-TW" dirty="0" smtClean="0">
                  <a:solidFill>
                    <a:srgbClr val="FF0000"/>
                  </a:solidFill>
                </a:endParaRPr>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864755" cy="4351338"/>
              </a:xfrm>
              <a:blipFill rotWithShape="0">
                <a:blip r:embed="rId2"/>
                <a:stretch>
                  <a:fillRect t="-2941" r="-123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412894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Edmonds-Karp</a:t>
            </a:r>
            <a:r>
              <a:rPr lang="zh-TW" altLang="en-US" dirty="0" smtClean="0"/>
              <a:t> 時間複雜度</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200" y="1825624"/>
                <a:ext cx="10515600" cy="4792459"/>
              </a:xfrm>
            </p:spPr>
            <p:txBody>
              <a:bodyPr>
                <a:normAutofit/>
              </a:bodyPr>
              <a:lstStyle/>
              <a:p>
                <a:r>
                  <a:rPr lang="zh-TW" altLang="en-US" dirty="0" smtClean="0"/>
                  <a:t>令</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r>
                      <a:rPr lang="en-US" altLang="zh-TW" i="1" dirty="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邊為某次增廣中路徑上容量最低的邊，則增廣後</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r>
                      <a:rPr lang="en-US" altLang="zh-TW" i="1" dirty="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會消失於剩餘網路，若之後某次增廣後，</a:t>
                </a:r>
                <a14:m>
                  <m:oMath xmlns:m="http://schemas.openxmlformats.org/officeDocument/2006/math">
                    <m:r>
                      <a:rPr lang="en-US" altLang="zh-TW"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r>
                      <a:rPr lang="en-US" altLang="zh-TW" i="1" dirty="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又出現於剩餘網路上，代表該次增廣時有通過</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m:t>
                    </m:r>
                    <m:r>
                      <a:rPr lang="en-US" altLang="zh-TW" b="0" i="1" dirty="0" smtClean="0">
                        <a:latin typeface="Cambria Math" panose="02040503050406030204" pitchFamily="18" charset="0"/>
                      </a:rPr>
                      <m:t>𝑣</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i="1" dirty="0">
                        <a:latin typeface="Cambria Math" panose="02040503050406030204" pitchFamily="18" charset="0"/>
                      </a:rPr>
                      <m:t>)</m:t>
                    </m:r>
                    <m:r>
                      <a:rPr lang="zh-TW" altLang="en-US" i="1" dirty="0">
                        <a:latin typeface="Cambria Math" panose="02040503050406030204" pitchFamily="18" charset="0"/>
                      </a:rPr>
                      <m:t> </m:t>
                    </m:r>
                  </m:oMath>
                </a14:m>
                <a:endParaRPr lang="en-US" altLang="zh-TW" dirty="0" smtClean="0"/>
              </a:p>
              <a:p>
                <a:r>
                  <a:rPr lang="zh-TW" altLang="en-US" dirty="0" smtClean="0"/>
                  <a:t>使</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r>
                      <a:rPr lang="en-US" altLang="zh-TW" i="1" dirty="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消失的那次增廣中，</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e>
                    </m:d>
                    <m:r>
                      <a:rPr lang="en-US" altLang="zh-TW" i="1">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𝑢</m:t>
                        </m:r>
                      </m:e>
                    </m:d>
                    <m:r>
                      <a:rPr lang="en-US" altLang="zh-TW" b="0" i="1" smtClean="0">
                        <a:latin typeface="Cambria Math" panose="02040503050406030204" pitchFamily="18" charset="0"/>
                      </a:rPr>
                      <m:t>+1 </m:t>
                    </m:r>
                  </m:oMath>
                </a14:m>
                <a:r>
                  <a:rPr lang="en-US" altLang="zh-TW" dirty="0" smtClean="0"/>
                  <a:t/>
                </a:r>
                <a:br>
                  <a:rPr lang="en-US" altLang="zh-TW" dirty="0" smtClean="0"/>
                </a:br>
                <a:r>
                  <a:rPr lang="zh-TW" altLang="en-US" dirty="0" smtClean="0"/>
                  <a:t>使</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r>
                      <a:rPr lang="en-US" altLang="zh-TW" i="1" dirty="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再次出現的增廣中，</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𝑓</m:t>
                            </m:r>
                          </m:e>
                          <m:sup>
                            <m:r>
                              <a:rPr lang="en-US" altLang="zh-TW" b="0" i="1" dirty="0" smtClean="0">
                                <a:latin typeface="Cambria Math" panose="02040503050406030204" pitchFamily="18" charset="0"/>
                              </a:rPr>
                              <m:t>′</m:t>
                            </m:r>
                          </m:sup>
                        </m:sSup>
                      </m:sub>
                    </m:sSub>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e>
                    </m:d>
                    <m:r>
                      <a:rPr lang="en-US" altLang="zh-TW" b="0" i="1" dirty="0" smtClean="0">
                        <a:latin typeface="Cambria Math" panose="02040503050406030204" pitchFamily="18" charset="0"/>
                      </a:rPr>
                      <m:t>+1=</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𝑓</m:t>
                            </m:r>
                          </m:e>
                          <m:sup>
                            <m:r>
                              <a:rPr lang="en-US" altLang="zh-TW" b="0" i="1" dirty="0" smtClean="0">
                                <a:latin typeface="Cambria Math" panose="02040503050406030204" pitchFamily="18" charset="0"/>
                              </a:rPr>
                              <m:t>′</m:t>
                            </m:r>
                          </m:sup>
                        </m:sSup>
                      </m:sub>
                    </m:sSub>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 </m:t>
                    </m:r>
                  </m:oMath>
                </a14:m>
                <a:endParaRPr lang="en-US" altLang="zh-TW" dirty="0" smtClean="0"/>
              </a:p>
              <a:p>
                <a:r>
                  <a:rPr lang="zh-TW" altLang="en-US" dirty="0" smtClean="0"/>
                  <a:t>由於</a:t>
                </a:r>
                <a14:m>
                  <m:oMath xmlns:m="http://schemas.openxmlformats.org/officeDocument/2006/math">
                    <m:r>
                      <a:rPr lang="en-US" altLang="zh-TW" b="0" i="0"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𝑓</m:t>
                            </m:r>
                          </m:e>
                          <m:sup>
                            <m:r>
                              <a:rPr lang="en-US" altLang="zh-TW" b="0" i="1" smtClean="0">
                                <a:latin typeface="Cambria Math" panose="02040503050406030204" pitchFamily="18" charset="0"/>
                              </a:rPr>
                              <m:t>′</m:t>
                            </m:r>
                          </m:sup>
                        </m:sSup>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r>
                      <a:rPr lang="en-US" altLang="zh-TW" b="0" i="1" smtClean="0">
                        <a:latin typeface="Cambria Math" panose="02040503050406030204" pitchFamily="18" charset="0"/>
                      </a:rPr>
                      <m:t>)</m:t>
                    </m:r>
                  </m:oMath>
                </a14:m>
                <a:r>
                  <a:rPr lang="zh-TW" altLang="en-US" dirty="0" smtClean="0"/>
                  <a:t>，因此</a:t>
                </a:r>
                <a:endParaRPr lang="en-US" altLang="zh-TW"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 </m:t>
                          </m:r>
                          <m:r>
                            <a:rPr lang="en-US" altLang="zh-TW" b="0" i="1" smtClean="0">
                              <a:latin typeface="Cambria Math" panose="02040503050406030204" pitchFamily="18" charset="0"/>
                            </a:rPr>
                            <m:t>𝛿</m:t>
                          </m:r>
                        </m:e>
                        <m:sub>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𝑓</m:t>
                              </m:r>
                            </m:e>
                            <m:sup>
                              <m:r>
                                <a:rPr lang="en-US" altLang="zh-TW" b="0" i="1" smtClean="0">
                                  <a:latin typeface="Cambria Math" panose="02040503050406030204" pitchFamily="18" charset="0"/>
                                </a:rPr>
                                <m:t>′</m:t>
                              </m:r>
                            </m:sup>
                          </m:sSup>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𝑢</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𝑓</m:t>
                              </m:r>
                            </m:e>
                            <m:sup>
                              <m:r>
                                <a:rPr lang="en-US" altLang="zh-TW" b="0" i="1" smtClean="0">
                                  <a:latin typeface="Cambria Math" panose="02040503050406030204" pitchFamily="18" charset="0"/>
                                </a:rPr>
                                <m:t>′</m:t>
                              </m:r>
                            </m:sup>
                          </m:sSup>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e>
                      </m:d>
                      <m:r>
                        <a:rPr lang="en-US" altLang="zh-TW" b="0" i="1" smtClean="0">
                          <a:latin typeface="Cambria Math" panose="02040503050406030204" pitchFamily="18" charset="0"/>
                        </a:rPr>
                        <m:t>+1≥</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e>
                      </m:d>
                      <m:r>
                        <a:rPr lang="en-US" altLang="zh-TW" b="0" i="1" smtClean="0">
                          <a:latin typeface="Cambria Math" panose="02040503050406030204" pitchFamily="18" charset="0"/>
                        </a:rPr>
                        <m:t>+1=</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𝑢</m:t>
                          </m:r>
                        </m:e>
                      </m:d>
                      <m:r>
                        <a:rPr lang="en-US" altLang="zh-TW" b="0" i="1" smtClean="0">
                          <a:latin typeface="Cambria Math" panose="02040503050406030204" pitchFamily="18" charset="0"/>
                        </a:rPr>
                        <m:t>+2 </m:t>
                      </m:r>
                    </m:oMath>
                  </m:oMathPara>
                </a14:m>
                <a:endParaRPr lang="en-US" altLang="zh-TW" dirty="0" smtClean="0"/>
              </a:p>
              <a:p>
                <a:pPr marL="0" indent="0">
                  <a:buNone/>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𝑓</m:t>
                              </m:r>
                            </m:e>
                            <m:sup>
                              <m:r>
                                <a:rPr lang="en-US" altLang="zh-TW" b="0" i="1" smtClean="0">
                                  <a:latin typeface="Cambria Math" panose="02040503050406030204" pitchFamily="18" charset="0"/>
                                </a:rPr>
                                <m:t>′</m:t>
                              </m:r>
                            </m:sup>
                          </m:sSup>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𝑢</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𝑢</m:t>
                          </m:r>
                        </m:e>
                      </m:d>
                      <m:r>
                        <a:rPr lang="en-US" altLang="zh-TW" b="0" i="1" smtClean="0">
                          <a:latin typeface="Cambria Math" panose="02040503050406030204" pitchFamily="18" charset="0"/>
                        </a:rPr>
                        <m:t>+2</m:t>
                      </m:r>
                      <m:r>
                        <m:rPr>
                          <m:lit/>
                        </m:rPr>
                        <a:rPr lang="en-US" altLang="zh-TW" b="0" i="1" smtClean="0">
                          <a:latin typeface="Cambria Math" panose="02040503050406030204" pitchFamily="18" charset="0"/>
                        </a:rPr>
                        <m:t> </m:t>
                      </m:r>
                    </m:oMath>
                  </m:oMathPara>
                </a14:m>
                <a:endParaRPr lang="en-US" altLang="zh-TW" dirty="0" smtClean="0"/>
              </a:p>
              <a:p>
                <a:pPr marL="0" indent="0">
                  <a:buNone/>
                </a:pPr>
                <a14:m>
                  <m:oMath xmlns:m="http://schemas.openxmlformats.org/officeDocument/2006/math">
                    <m:r>
                      <a:rPr lang="en-US" altLang="zh-TW" b="0" i="1" smtClean="0">
                        <a:solidFill>
                          <a:schemeClr val="tx1"/>
                        </a:solidFill>
                        <a:latin typeface="Cambria Math" panose="02040503050406030204" pitchFamily="18" charset="0"/>
                      </a:rPr>
                      <m:t>⇒</m:t>
                    </m:r>
                  </m:oMath>
                </a14:m>
                <a:r>
                  <a:rPr lang="zh-TW" altLang="en-US" dirty="0" smtClean="0">
                    <a:solidFill>
                      <a:srgbClr val="FF0000"/>
                    </a:solidFill>
                  </a:rPr>
                  <a:t> 一條邊至多被增廣 </a:t>
                </a:r>
                <a14:m>
                  <m:oMath xmlns:m="http://schemas.openxmlformats.org/officeDocument/2006/math">
                    <m:r>
                      <m:rPr>
                        <m:sty m:val="p"/>
                      </m:rPr>
                      <a:rPr lang="en-US" altLang="zh-TW" i="1" dirty="0">
                        <a:solidFill>
                          <a:srgbClr val="FF0000"/>
                        </a:solidFill>
                        <a:latin typeface="Cambria Math" panose="02040503050406030204" pitchFamily="18" charset="0"/>
                      </a:rPr>
                      <m:t>O</m:t>
                    </m:r>
                    <m:r>
                      <a:rPr lang="en-US" altLang="zh-TW" b="0" i="1" dirty="0" smtClean="0">
                        <a:solidFill>
                          <a:srgbClr val="FF0000"/>
                        </a:solidFill>
                        <a:latin typeface="Cambria Math" panose="02040503050406030204" pitchFamily="18" charset="0"/>
                      </a:rPr>
                      <m:t>(</m:t>
                    </m:r>
                    <m:r>
                      <a:rPr lang="en-US" altLang="zh-TW" b="0" i="1" dirty="0" smtClean="0">
                        <a:solidFill>
                          <a:srgbClr val="FF0000"/>
                        </a:solidFill>
                        <a:latin typeface="Cambria Math" panose="02040503050406030204" pitchFamily="18" charset="0"/>
                      </a:rPr>
                      <m:t>𝑛</m:t>
                    </m:r>
                    <m:r>
                      <a:rPr lang="en-US" altLang="zh-TW" b="0" i="1" dirty="0" smtClean="0">
                        <a:solidFill>
                          <a:srgbClr val="FF0000"/>
                        </a:solidFill>
                        <a:latin typeface="Cambria Math" panose="02040503050406030204" pitchFamily="18" charset="0"/>
                      </a:rPr>
                      <m:t>)</m:t>
                    </m:r>
                  </m:oMath>
                </a14:m>
                <a:r>
                  <a:rPr lang="en-US" altLang="zh-TW" dirty="0" smtClean="0">
                    <a:solidFill>
                      <a:srgbClr val="FF0000"/>
                    </a:solidFill>
                  </a:rPr>
                  <a:t> </a:t>
                </a:r>
                <a:r>
                  <a:rPr lang="zh-TW" altLang="en-US" dirty="0" smtClean="0">
                    <a:solidFill>
                      <a:srgbClr val="FF0000"/>
                    </a:solidFill>
                  </a:rPr>
                  <a:t>次</a:t>
                </a:r>
                <a:endParaRPr lang="en-US" altLang="zh-TW" dirty="0" smtClean="0">
                  <a:solidFill>
                    <a:srgbClr val="FF0000"/>
                  </a:solidFill>
                </a:endParaRPr>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200" y="1825624"/>
                <a:ext cx="10515600" cy="4792459"/>
              </a:xfrm>
              <a:blipFill rotWithShape="0">
                <a:blip r:embed="rId2"/>
                <a:stretch>
                  <a:fillRect l="-1333" t="-2668" r="-1449" b="-165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9385418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Edmonds-Karp</a:t>
            </a:r>
            <a:r>
              <a:rPr lang="zh-TW" altLang="en-US" dirty="0" smtClean="0"/>
              <a:t> 時間複雜度</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smtClean="0"/>
                  <a:t>最短的增廣路長度至多為</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𝑛</m:t>
                    </m:r>
                    <m:r>
                      <a:rPr lang="en-US" altLang="zh-TW" b="0" i="1" dirty="0" smtClean="0">
                        <a:latin typeface="Cambria Math" panose="02040503050406030204" pitchFamily="18" charset="0"/>
                      </a:rPr>
                      <m:t>−1</m:t>
                    </m:r>
                  </m:oMath>
                </a14:m>
                <a:r>
                  <a:rPr lang="zh-TW" altLang="en-US" dirty="0" smtClean="0"/>
                  <a:t>，因此一條邊成為該路徑上容量最小的邊，其次數不超過</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𝑛</m:t>
                        </m:r>
                      </m:e>
                    </m:d>
                    <m:r>
                      <a:rPr lang="en-US" altLang="zh-TW" b="0" i="1" dirty="0" smtClean="0">
                        <a:latin typeface="Cambria Math" panose="02040503050406030204" pitchFamily="18" charset="0"/>
                      </a:rPr>
                      <m:t> </m:t>
                    </m:r>
                  </m:oMath>
                </a14:m>
                <a:r>
                  <a:rPr lang="zh-TW" altLang="en-US" dirty="0" smtClean="0"/>
                  <a:t>次</a:t>
                </a:r>
                <a:endParaRPr lang="en-US" altLang="zh-TW" dirty="0" smtClean="0"/>
              </a:p>
              <a:p>
                <a:r>
                  <a:rPr lang="zh-TW" altLang="en-US" dirty="0" smtClean="0"/>
                  <a:t>每次增廣至少會有一條邊為容量最少的邊，由剩餘網路定義可知，剩餘網路的邊數小於等於兩倍的邊數</a:t>
                </a:r>
                <a:endParaRPr lang="en-US" altLang="zh-TW" dirty="0" smtClean="0"/>
              </a:p>
              <a:p>
                <a:r>
                  <a:rPr lang="zh-TW" altLang="en-US" dirty="0" smtClean="0"/>
                  <a:t>至多每條邊都被增廣</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r>
                      <a:rPr lang="en-US" altLang="zh-TW" b="0" i="1" dirty="0" smtClean="0">
                        <a:latin typeface="Cambria Math" panose="02040503050406030204" pitchFamily="18" charset="0"/>
                      </a:rPr>
                      <m:t>𝑛</m:t>
                    </m:r>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次，增廣次數最多</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r>
                      <a:rPr lang="en-US" altLang="zh-TW" b="0" i="1" dirty="0" smtClean="0">
                        <a:latin typeface="Cambria Math" panose="02040503050406030204" pitchFamily="18" charset="0"/>
                      </a:rPr>
                      <m:t>𝑛𝑚</m:t>
                    </m:r>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次</a:t>
                </a:r>
                <a:endParaRPr lang="en-US" altLang="zh-TW" dirty="0" smtClean="0"/>
              </a:p>
              <a:p>
                <a:r>
                  <a:rPr lang="zh-TW" altLang="en-US" dirty="0" smtClean="0"/>
                  <a:t>增廣一次需耗時</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r>
                      <a:rPr lang="en-US" altLang="zh-TW" b="0" i="1" dirty="0" smtClean="0">
                        <a:latin typeface="Cambria Math" panose="02040503050406030204" pitchFamily="18" charset="0"/>
                      </a:rPr>
                      <m:t>𝑚</m:t>
                    </m:r>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，總複雜度</a:t>
                </a:r>
                <a:r>
                  <a:rPr lang="en-US" altLang="zh-TW" dirty="0" smtClean="0"/>
                  <a:t/>
                </a:r>
                <a:br>
                  <a:rPr lang="en-US" altLang="zh-TW" dirty="0" smtClean="0"/>
                </a:b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d>
                      <m:dPr>
                        <m:ctrlPr>
                          <a:rPr lang="en-US" altLang="zh-TW" i="1" dirty="0" smtClean="0">
                            <a:latin typeface="Cambria Math" panose="02040503050406030204" pitchFamily="18" charset="0"/>
                          </a:rPr>
                        </m:ctrlPr>
                      </m:dPr>
                      <m:e>
                        <m:r>
                          <a:rPr lang="en-US" altLang="zh-TW" b="0" i="1" dirty="0" smtClean="0">
                            <a:latin typeface="Cambria Math" panose="02040503050406030204" pitchFamily="18" charset="0"/>
                          </a:rPr>
                          <m:t>𝑚</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𝑛𝑚</m:t>
                        </m:r>
                      </m:e>
                    </m:d>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𝑂</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𝑛</m:t>
                    </m:r>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𝑚</m:t>
                        </m:r>
                      </m:e>
                      <m:sup>
                        <m:r>
                          <a:rPr lang="en-US" altLang="zh-TW" b="0" i="1" dirty="0" smtClean="0">
                            <a:latin typeface="Cambria Math" panose="02040503050406030204" pitchFamily="18" charset="0"/>
                          </a:rPr>
                          <m:t>2</m:t>
                        </m:r>
                      </m:sup>
                    </m:sSup>
                    <m:r>
                      <a:rPr lang="en-US" altLang="zh-TW" b="0" i="1" dirty="0" smtClean="0">
                        <a:latin typeface="Cambria Math" panose="02040503050406030204" pitchFamily="18" charset="0"/>
                      </a:rPr>
                      <m:t>)</m:t>
                    </m:r>
                    <m:r>
                      <a:rPr lang="zh-TW" altLang="en-US" i="1" dirty="0">
                        <a:latin typeface="Cambria Math" panose="02040503050406030204" pitchFamily="18" charset="0"/>
                      </a:rPr>
                      <m:t> </m:t>
                    </m:r>
                  </m:oMath>
                </a14:m>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2"/>
                <a:stretch>
                  <a:fillRect l="-1333" t="-2941" r="-46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918539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endParaRPr lang="zh-TW" altLang="en-US" dirty="0"/>
          </a:p>
        </p:txBody>
      </p:sp>
      <mc:AlternateContent xmlns:mc="http://schemas.openxmlformats.org/markup-compatibility/2006">
        <mc:Choice xmlns:a14="http://schemas.microsoft.com/office/drawing/2010/main" Requires="a14">
          <p:sp>
            <p:nvSpPr>
              <p:cNvPr id="4" name="內容版面配置區 3"/>
              <p:cNvSpPr>
                <a:spLocks noGrp="1"/>
              </p:cNvSpPr>
              <p:nvPr>
                <p:ph idx="1"/>
              </p:nvPr>
            </p:nvSpPr>
            <p:spPr>
              <a:xfrm>
                <a:off x="838199" y="1825625"/>
                <a:ext cx="10755573" cy="4351338"/>
              </a:xfrm>
            </p:spPr>
            <p:txBody>
              <a:bodyPr>
                <a:normAutofit/>
              </a:bodyPr>
              <a:lstStyle/>
              <a:p>
                <a:r>
                  <a:rPr lang="zh-TW" altLang="en-US" dirty="0" smtClean="0"/>
                  <a:t>如果每次擴充時將所有距離為</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𝑘</m:t>
                    </m:r>
                    <m:r>
                      <a:rPr lang="zh-TW" altLang="en-US" i="1" dirty="0">
                        <a:latin typeface="Cambria Math" panose="02040503050406030204" pitchFamily="18" charset="0"/>
                      </a:rPr>
                      <m:t> </m:t>
                    </m:r>
                  </m:oMath>
                </a14:m>
                <a:r>
                  <a:rPr lang="zh-TW" altLang="en-US" dirty="0" smtClean="0"/>
                  <a:t>的增廣路全部找出來呢？</a:t>
                </a:r>
                <a:endParaRPr lang="en-US" altLang="zh-TW" dirty="0" smtClean="0"/>
              </a:p>
              <a:p>
                <a:r>
                  <a:rPr lang="zh-TW" altLang="en-US" dirty="0" smtClean="0"/>
                  <a:t>距離為</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𝑘</m:t>
                    </m:r>
                    <m:r>
                      <a:rPr lang="zh-TW" altLang="en-US" i="1" dirty="0">
                        <a:latin typeface="Cambria Math" panose="02040503050406030204" pitchFamily="18" charset="0"/>
                      </a:rPr>
                      <m:t> </m:t>
                    </m:r>
                  </m:oMath>
                </a14:m>
                <a:r>
                  <a:rPr lang="zh-TW" altLang="en-US" dirty="0" smtClean="0"/>
                  <a:t>之增廣路上的頂點一定是從</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r>
                  <a:rPr lang="zh-TW" altLang="en-US" dirty="0" smtClean="0"/>
                  <a:t>慢慢累加到</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𝑘</m:t>
                    </m:r>
                  </m:oMath>
                </a14:m>
                <a:r>
                  <a:rPr lang="zh-TW" altLang="en-US" dirty="0" smtClean="0"/>
                  <a:t>，那麼只要保留那</a:t>
                </a:r>
                <a:r>
                  <a:rPr lang="zh-TW" altLang="en-US" dirty="0"/>
                  <a:t>些</a:t>
                </a:r>
                <a:r>
                  <a:rPr lang="zh-TW" altLang="en-US" dirty="0" smtClean="0"/>
                  <a:t>距離差是</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r>
                  <a:rPr lang="zh-TW" altLang="en-US" dirty="0" smtClean="0"/>
                  <a:t>的邊，這些邊所構成的增廣路必為</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𝑘</m:t>
                    </m:r>
                    <m:r>
                      <a:rPr lang="en-US" altLang="zh-TW" b="0" i="1" smtClean="0">
                        <a:latin typeface="Cambria Math" panose="02040503050406030204" pitchFamily="18" charset="0"/>
                      </a:rPr>
                      <m:t> </m:t>
                    </m:r>
                  </m:oMath>
                </a14:m>
                <a:endParaRPr lang="en-US" altLang="zh-TW" b="0" dirty="0" smtClean="0"/>
              </a:p>
              <a:p>
                <a:r>
                  <a:rPr lang="zh-TW" altLang="en-US" dirty="0" smtClean="0"/>
                  <a:t>這些距離差為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r>
                  <a:rPr lang="zh-TW" altLang="en-US" dirty="0" smtClean="0"/>
                  <a:t>的邊所構成的圖稱為層次圖 </a:t>
                </a:r>
                <a:r>
                  <a:rPr lang="en-US" altLang="zh-TW" dirty="0" smtClean="0"/>
                  <a:t>(</a:t>
                </a:r>
                <a:r>
                  <a:rPr lang="en-US" altLang="zh-TW" dirty="0"/>
                  <a:t>l</a:t>
                </a:r>
                <a:r>
                  <a:rPr lang="en-US" altLang="zh-TW" dirty="0" smtClean="0"/>
                  <a:t>evel graph)</a:t>
                </a:r>
              </a:p>
              <a:p>
                <a:endParaRPr lang="en-US" altLang="zh-TW" dirty="0" smtClean="0"/>
              </a:p>
            </p:txBody>
          </p:sp>
        </mc:Choice>
        <mc:Fallback>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755573" cy="4351338"/>
              </a:xfrm>
              <a:blipFill rotWithShape="0">
                <a:blip r:embed="rId2"/>
                <a:stretch>
                  <a:fillRect l="-1246" t="-2941" r="-5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2276708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7169"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Greedy</a:t>
            </a:r>
            <a:endParaRPr lang="zh-TW" altLang="en-US" dirty="0"/>
          </a:p>
        </p:txBody>
      </p:sp>
      <p:sp>
        <p:nvSpPr>
          <p:cNvPr id="9" name="內容版面配置區 8"/>
          <p:cNvSpPr>
            <a:spLocks noGrp="1"/>
          </p:cNvSpPr>
          <p:nvPr>
            <p:ph idx="1"/>
          </p:nvPr>
        </p:nvSpPr>
        <p:spPr/>
        <p:txBody>
          <a:bodyPr/>
          <a:lstStyle/>
          <a:p>
            <a:r>
              <a:rPr lang="zh-TW" altLang="en-US" dirty="0" smtClean="0"/>
              <a:t>考慮以下的圖，圖中的數字是 當前流量</a:t>
            </a:r>
            <a:r>
              <a:rPr lang="en-US" altLang="zh-TW" dirty="0" smtClean="0"/>
              <a:t>/</a:t>
            </a:r>
            <a:r>
              <a:rPr lang="zh-TW" altLang="en-US" dirty="0" smtClean="0"/>
              <a:t>容量</a:t>
            </a:r>
            <a:endParaRPr lang="zh-TW" altLang="en-US" dirty="0"/>
          </a:p>
        </p:txBody>
      </p:sp>
    </p:spTree>
    <p:extLst>
      <p:ext uri="{BB962C8B-B14F-4D97-AF65-F5344CB8AC3E}">
        <p14:creationId xmlns:p14="http://schemas.microsoft.com/office/powerpoint/2010/main" val="1682042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0767" y="2947913"/>
            <a:ext cx="5321593" cy="2823255"/>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endParaRPr lang="zh-TW" altLang="en-US" dirty="0"/>
          </a:p>
        </p:txBody>
      </p:sp>
      <mc:AlternateContent xmlns:mc="http://schemas.openxmlformats.org/markup-compatibility/2006">
        <mc:Choice xmlns:a14="http://schemas.microsoft.com/office/drawing/2010/main" Requires="a14">
          <p:sp>
            <p:nvSpPr>
              <p:cNvPr id="4" name="內容版面配置區 3"/>
              <p:cNvSpPr>
                <a:spLocks noGrp="1"/>
              </p:cNvSpPr>
              <p:nvPr>
                <p:ph idx="1"/>
              </p:nvPr>
            </p:nvSpPr>
            <p:spPr>
              <a:xfrm>
                <a:off x="838200" y="1825625"/>
                <a:ext cx="10578152" cy="4351338"/>
              </a:xfrm>
            </p:spPr>
            <p:txBody>
              <a:bodyPr>
                <a:normAutofit/>
              </a:bodyPr>
              <a:lstStyle/>
              <a:p>
                <a:r>
                  <a:rPr lang="zh-TW" altLang="en-US" dirty="0" smtClean="0"/>
                  <a:t>剩餘網路轉換為層次圖，</a:t>
                </a:r>
                <a14:m>
                  <m:oMath xmlns:m="http://schemas.openxmlformats.org/officeDocument/2006/math">
                    <m:r>
                      <a:rPr lang="en-US" altLang="zh-TW" b="0" i="1" smtClean="0">
                        <a:latin typeface="Cambria Math" panose="02040503050406030204" pitchFamily="18" charset="0"/>
                      </a:rPr>
                      <m:t>𝑑</m:t>
                    </m:r>
                    <m:r>
                      <a:rPr lang="en-US" altLang="zh-TW" b="0" i="1" smtClean="0">
                        <a:latin typeface="Cambria Math" panose="02040503050406030204" pitchFamily="18" charset="0"/>
                      </a:rPr>
                      <m:t> </m:t>
                    </m:r>
                  </m:oMath>
                </a14:m>
                <a:r>
                  <a:rPr lang="zh-TW" altLang="en-US" dirty="0" smtClean="0"/>
                  <a:t>代表從源點</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𝑠</m:t>
                    </m:r>
                    <m:r>
                      <a:rPr lang="zh-TW" altLang="en-US" i="1" dirty="0">
                        <a:latin typeface="Cambria Math" panose="02040503050406030204" pitchFamily="18" charset="0"/>
                      </a:rPr>
                      <m:t> </m:t>
                    </m:r>
                  </m:oMath>
                </a14:m>
                <a:r>
                  <a:rPr lang="zh-TW" altLang="en-US" dirty="0" smtClean="0"/>
                  <a:t>到達該點的距離</a:t>
                </a:r>
                <a:endParaRPr lang="en-US" altLang="zh-TW" dirty="0" smtClean="0"/>
              </a:p>
            </p:txBody>
          </p:sp>
        </mc:Choice>
        <mc:Fallback>
          <p:sp>
            <p:nvSpPr>
              <p:cNvPr id="4" name="內容版面配置區 3"/>
              <p:cNvSpPr>
                <a:spLocks noGrp="1" noRot="1" noChangeAspect="1" noMove="1" noResize="1" noEditPoints="1" noAdjustHandles="1" noChangeArrowheads="1" noChangeShapeType="1" noTextEdit="1"/>
              </p:cNvSpPr>
              <p:nvPr>
                <p:ph idx="1"/>
              </p:nvPr>
            </p:nvSpPr>
            <p:spPr>
              <a:xfrm>
                <a:off x="838200" y="1825625"/>
                <a:ext cx="10578152" cy="4351338"/>
              </a:xfrm>
              <a:blipFill rotWithShape="0">
                <a:blip r:embed="rId3"/>
                <a:stretch>
                  <a:fillRect l="-1326" t="-2941" r="-576"/>
                </a:stretch>
              </a:blipFill>
            </p:spPr>
            <p:txBody>
              <a:bodyPr/>
              <a:lstStyle/>
              <a:p>
                <a:r>
                  <a:rPr lang="zh-TW" altLang="en-US">
                    <a:noFill/>
                  </a:rPr>
                  <a:t> </a:t>
                </a:r>
              </a:p>
            </p:txBody>
          </p:sp>
        </mc:Fallback>
      </mc:AlternateContent>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885" y="2947916"/>
            <a:ext cx="5321593" cy="2823255"/>
          </a:xfrm>
          <a:prstGeom prst="rect">
            <a:avLst/>
          </a:prstGeom>
        </p:spPr>
      </p:pic>
    </p:spTree>
    <p:extLst>
      <p:ext uri="{BB962C8B-B14F-4D97-AF65-F5344CB8AC3E}">
        <p14:creationId xmlns:p14="http://schemas.microsoft.com/office/powerpoint/2010/main" val="32606603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smtClean="0"/>
                  <a:t>每次先建構出源點</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𝑠</m:t>
                    </m:r>
                    <m:r>
                      <a:rPr lang="en-US" altLang="zh-TW" b="0" i="1" smtClean="0">
                        <a:latin typeface="Cambria Math" panose="02040503050406030204" pitchFamily="18" charset="0"/>
                      </a:rPr>
                      <m:t> </m:t>
                    </m:r>
                  </m:oMath>
                </a14:m>
                <a:r>
                  <a:rPr lang="zh-TW" altLang="en-US" dirty="0" smtClean="0"/>
                  <a:t>到匯點</a:t>
                </a:r>
                <a14:m>
                  <m:oMath xmlns:m="http://schemas.openxmlformats.org/officeDocument/2006/math">
                    <m:r>
                      <a:rPr lang="en-US" altLang="zh-TW" b="0" i="0" dirty="0" smtClean="0">
                        <a:latin typeface="Cambria Math" panose="02040503050406030204" pitchFamily="18" charset="0"/>
                      </a:rPr>
                      <m:t> </m:t>
                    </m:r>
                    <m:r>
                      <a:rPr lang="en-US" altLang="zh-TW" b="0" i="1" dirty="0" smtClean="0">
                        <a:latin typeface="Cambria Math" panose="02040503050406030204" pitchFamily="18" charset="0"/>
                      </a:rPr>
                      <m:t>𝑡</m:t>
                    </m:r>
                    <m:r>
                      <a:rPr lang="en-US" altLang="zh-TW" b="0" i="1" dirty="0" smtClean="0">
                        <a:latin typeface="Cambria Math" panose="02040503050406030204" pitchFamily="18" charset="0"/>
                      </a:rPr>
                      <m:t> </m:t>
                    </m:r>
                  </m:oMath>
                </a14:m>
                <a:r>
                  <a:rPr lang="zh-TW" altLang="en-US" dirty="0" smtClean="0"/>
                  <a:t>的層次圖</a:t>
                </a:r>
                <a:endParaRPr lang="en-US" altLang="zh-TW" dirty="0" smtClean="0"/>
              </a:p>
              <a:p>
                <a:r>
                  <a:rPr lang="zh-TW" altLang="en-US" dirty="0" smtClean="0"/>
                  <a:t>將所有最短的增廣路進行增廣</a:t>
                </a:r>
                <a:endParaRPr lang="en-US" altLang="zh-TW" dirty="0" smtClean="0"/>
              </a:p>
              <a:p>
                <a:r>
                  <a:rPr lang="zh-TW" altLang="en-US" dirty="0" smtClean="0"/>
                  <a:t>重複以上動作直到沒有增廣路為止</a:t>
                </a:r>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363578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endParaRPr lang="zh-TW" altLang="en-US" dirty="0"/>
          </a:p>
        </p:txBody>
      </p:sp>
      <p:sp>
        <p:nvSpPr>
          <p:cNvPr id="4" name="內容版面配置區 3"/>
          <p:cNvSpPr>
            <a:spLocks noGrp="1"/>
          </p:cNvSpPr>
          <p:nvPr>
            <p:ph idx="1"/>
          </p:nvPr>
        </p:nvSpPr>
        <p:spPr/>
        <p:txBody>
          <a:bodyPr>
            <a:normAutofit/>
          </a:bodyPr>
          <a:lstStyle/>
          <a:p>
            <a:r>
              <a:rPr lang="zh-TW" altLang="en-US" dirty="0" smtClean="0"/>
              <a:t>以下圖為例</a:t>
            </a:r>
            <a:endParaRPr lang="en-US" altLang="zh-TW" dirty="0" smtClean="0"/>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3546" y="2847967"/>
            <a:ext cx="6364908" cy="3376763"/>
          </a:xfrm>
          <a:prstGeom prst="rect">
            <a:avLst/>
          </a:prstGeom>
        </p:spPr>
      </p:pic>
    </p:spTree>
    <p:extLst>
      <p:ext uri="{BB962C8B-B14F-4D97-AF65-F5344CB8AC3E}">
        <p14:creationId xmlns:p14="http://schemas.microsoft.com/office/powerpoint/2010/main" val="374312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endParaRPr lang="zh-TW" altLang="en-US" dirty="0"/>
          </a:p>
        </p:txBody>
      </p:sp>
      <p:sp>
        <p:nvSpPr>
          <p:cNvPr id="4" name="內容版面配置區 3"/>
          <p:cNvSpPr>
            <a:spLocks noGrp="1"/>
          </p:cNvSpPr>
          <p:nvPr>
            <p:ph idx="1"/>
          </p:nvPr>
        </p:nvSpPr>
        <p:spPr/>
        <p:txBody>
          <a:bodyPr>
            <a:normAutofit/>
          </a:bodyPr>
          <a:lstStyle/>
          <a:p>
            <a:r>
              <a:rPr lang="zh-TW" altLang="en-US" dirty="0" smtClean="0"/>
              <a:t>轉換為剩餘網路</a:t>
            </a:r>
            <a:endParaRPr lang="en-US" altLang="zh-TW" dirty="0" smtClean="0"/>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809" y="2847967"/>
            <a:ext cx="6364908" cy="3376763"/>
          </a:xfrm>
          <a:prstGeom prst="rect">
            <a:avLst/>
          </a:prstGeom>
        </p:spPr>
      </p:pic>
    </p:spTree>
    <p:extLst>
      <p:ext uri="{BB962C8B-B14F-4D97-AF65-F5344CB8AC3E}">
        <p14:creationId xmlns:p14="http://schemas.microsoft.com/office/powerpoint/2010/main" val="38969839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809" y="2847960"/>
            <a:ext cx="6364908" cy="3376763"/>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endParaRPr lang="zh-TW" altLang="en-US" dirty="0"/>
          </a:p>
        </p:txBody>
      </p:sp>
      <p:sp>
        <p:nvSpPr>
          <p:cNvPr id="4" name="內容版面配置區 3"/>
          <p:cNvSpPr>
            <a:spLocks noGrp="1"/>
          </p:cNvSpPr>
          <p:nvPr>
            <p:ph idx="1"/>
          </p:nvPr>
        </p:nvSpPr>
        <p:spPr/>
        <p:txBody>
          <a:bodyPr>
            <a:normAutofit/>
          </a:bodyPr>
          <a:lstStyle/>
          <a:p>
            <a:r>
              <a:rPr lang="zh-TW" altLang="en-US" dirty="0" smtClean="0"/>
              <a:t>轉換為剩餘網路</a:t>
            </a:r>
            <a:endParaRPr lang="en-US" altLang="zh-TW" dirty="0" smtClean="0"/>
          </a:p>
        </p:txBody>
      </p:sp>
    </p:spTree>
    <p:extLst>
      <p:ext uri="{BB962C8B-B14F-4D97-AF65-F5344CB8AC3E}">
        <p14:creationId xmlns:p14="http://schemas.microsoft.com/office/powerpoint/2010/main" val="358944690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5791" y="547978"/>
            <a:ext cx="4080926" cy="2165046"/>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建構層次圖</a:t>
            </a:r>
            <a:endParaRPr lang="en-US" altLang="zh-TW" dirty="0" smtClean="0"/>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1809" y="2847960"/>
            <a:ext cx="6364908" cy="3376763"/>
          </a:xfrm>
          <a:prstGeom prst="rect">
            <a:avLst/>
          </a:prstGeom>
        </p:spPr>
      </p:pic>
    </p:spTree>
    <p:extLst>
      <p:ext uri="{BB962C8B-B14F-4D97-AF65-F5344CB8AC3E}">
        <p14:creationId xmlns:p14="http://schemas.microsoft.com/office/powerpoint/2010/main" val="413109637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805" y="2847960"/>
            <a:ext cx="6364912" cy="3376765"/>
          </a:xfrm>
          <a:prstGeom prst="rect">
            <a:avLst/>
          </a:prstGeom>
        </p:spPr>
      </p:pic>
      <p:pic>
        <p:nvPicPr>
          <p:cNvPr id="10" name="圖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5791" y="547978"/>
            <a:ext cx="4080926" cy="2165046"/>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smtClean="0"/>
                  <a:t>將層次圖所有</a:t>
                </a:r>
                <a14:m>
                  <m:oMath xmlns:m="http://schemas.openxmlformats.org/officeDocument/2006/math">
                    <m:r>
                      <a:rPr lang="en-US" altLang="zh-TW" b="0" i="1" smtClean="0">
                        <a:latin typeface="Cambria Math" panose="02040503050406030204" pitchFamily="18" charset="0"/>
                      </a:rPr>
                      <m:t> </m:t>
                    </m:r>
                    <m:r>
                      <a:rPr lang="en-US" altLang="zh-TW" b="0" i="1" smtClean="0">
                        <a:latin typeface="Cambria Math" panose="02040503050406030204" pitchFamily="18" charset="0"/>
                      </a:rPr>
                      <m:t>𝑠</m:t>
                    </m:r>
                    <m:r>
                      <a:rPr lang="en-US" altLang="zh-TW" b="0" i="1" smtClean="0">
                        <a:latin typeface="Cambria Math" panose="02040503050406030204" pitchFamily="18" charset="0"/>
                      </a:rPr>
                      <m:t> </m:t>
                    </m:r>
                  </m:oMath>
                </a14:m>
                <a:r>
                  <a:rPr lang="zh-TW" altLang="en-US" dirty="0" smtClean="0"/>
                  <a:t>到</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𝑡</m:t>
                    </m:r>
                    <m:r>
                      <a:rPr lang="zh-TW" altLang="en-US" i="1" dirty="0">
                        <a:latin typeface="Cambria Math" panose="02040503050406030204" pitchFamily="18" charset="0"/>
                      </a:rPr>
                      <m:t> </m:t>
                    </m:r>
                  </m:oMath>
                </a14:m>
                <a:r>
                  <a:rPr lang="zh-TW" altLang="en-US" dirty="0" smtClean="0"/>
                  <a:t>的</a:t>
                </a:r>
                <a14:m>
                  <m:oMath xmlns:m="http://schemas.openxmlformats.org/officeDocument/2006/math">
                    <m:r>
                      <a:rPr lang="zh-TW" altLang="en-US" i="1" dirty="0">
                        <a:latin typeface="Cambria Math" panose="02040503050406030204" pitchFamily="18" charset="0"/>
                      </a:rPr>
                      <m:t>增廣路進行增廣</m:t>
                    </m:r>
                  </m:oMath>
                </a14:m>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4"/>
                <a:stretch>
                  <a:fillRect l="-1333" t="-2941"/>
                </a:stretch>
              </a:blipFill>
            </p:spPr>
            <p:txBody>
              <a:bodyPr/>
              <a:lstStyle/>
              <a:p>
                <a:r>
                  <a:rPr lang="zh-TW" altLang="en-US">
                    <a:noFill/>
                  </a:rPr>
                  <a:t> </a:t>
                </a:r>
              </a:p>
            </p:txBody>
          </p:sp>
        </mc:Fallback>
      </mc:AlternateContent>
      <p:pic>
        <p:nvPicPr>
          <p:cNvPr id="3" name="圖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805" y="2847959"/>
            <a:ext cx="6364912" cy="3376765"/>
          </a:xfrm>
          <a:prstGeom prst="rect">
            <a:avLst/>
          </a:prstGeom>
        </p:spPr>
      </p:pic>
    </p:spTree>
    <p:extLst>
      <p:ext uri="{BB962C8B-B14F-4D97-AF65-F5344CB8AC3E}">
        <p14:creationId xmlns:p14="http://schemas.microsoft.com/office/powerpoint/2010/main" val="59770291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809" y="2847960"/>
            <a:ext cx="6364908" cy="3376763"/>
          </a:xfrm>
          <a:prstGeom prst="rect">
            <a:avLst/>
          </a:prstGeom>
        </p:spPr>
      </p:pic>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5785" y="547978"/>
            <a:ext cx="4080932" cy="2165049"/>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a:t>將層次圖所有</a:t>
                </a:r>
                <a14:m>
                  <m:oMath xmlns:m="http://schemas.openxmlformats.org/officeDocument/2006/math">
                    <m:r>
                      <a:rPr lang="en-US" altLang="zh-TW" i="1">
                        <a:latin typeface="Cambria Math" panose="02040503050406030204" pitchFamily="18" charset="0"/>
                      </a:rPr>
                      <m:t> </m:t>
                    </m:r>
                    <m:r>
                      <a:rPr lang="en-US" altLang="zh-TW" i="1">
                        <a:latin typeface="Cambria Math" panose="02040503050406030204" pitchFamily="18" charset="0"/>
                      </a:rPr>
                      <m:t>𝑠</m:t>
                    </m:r>
                    <m:r>
                      <a:rPr lang="en-US" altLang="zh-TW" i="1">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𝑡</m:t>
                    </m:r>
                    <m:r>
                      <a:rPr lang="zh-TW" altLang="en-US" i="1" dirty="0" smtClean="0">
                        <a:latin typeface="Cambria Math" panose="02040503050406030204" pitchFamily="18" charset="0"/>
                      </a:rPr>
                      <m:t> </m:t>
                    </m:r>
                  </m:oMath>
                </a14:m>
                <a:r>
                  <a:rPr lang="zh-TW" altLang="en-US" dirty="0" smtClean="0"/>
                  <a:t>的增廣路進行增廣</a:t>
                </a:r>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4"/>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24083953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5785" y="547978"/>
            <a:ext cx="4080932" cy="2165049"/>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endParaRPr lang="zh-TW" altLang="en-US" dirty="0"/>
          </a:p>
        </p:txBody>
      </p:sp>
      <p:sp>
        <p:nvSpPr>
          <p:cNvPr id="4" name="內容版面配置區 3"/>
          <p:cNvSpPr>
            <a:spLocks noGrp="1"/>
          </p:cNvSpPr>
          <p:nvPr>
            <p:ph idx="1"/>
          </p:nvPr>
        </p:nvSpPr>
        <p:spPr/>
        <p:txBody>
          <a:bodyPr>
            <a:normAutofit/>
          </a:bodyPr>
          <a:lstStyle/>
          <a:p>
            <a:r>
              <a:rPr lang="zh-TW" altLang="en-US" dirty="0" smtClean="0"/>
              <a:t>發現層次圖上沒有增廣路了</a:t>
            </a:r>
            <a:endParaRPr lang="en-US" altLang="zh-TW" dirty="0"/>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1809" y="2847960"/>
            <a:ext cx="6364908" cy="3376763"/>
          </a:xfrm>
          <a:prstGeom prst="rect">
            <a:avLst/>
          </a:prstGeom>
        </p:spPr>
      </p:pic>
    </p:spTree>
    <p:extLst>
      <p:ext uri="{BB962C8B-B14F-4D97-AF65-F5344CB8AC3E}">
        <p14:creationId xmlns:p14="http://schemas.microsoft.com/office/powerpoint/2010/main" val="84938679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5791" y="547978"/>
            <a:ext cx="4080926" cy="2165046"/>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再次建構層次圖</a:t>
            </a:r>
            <a:endParaRPr lang="en-US" altLang="zh-TW" dirty="0"/>
          </a:p>
        </p:txBody>
      </p: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1809" y="2847960"/>
            <a:ext cx="6364908" cy="3376763"/>
          </a:xfrm>
          <a:prstGeom prst="rect">
            <a:avLst/>
          </a:prstGeom>
        </p:spPr>
      </p:pic>
    </p:spTree>
    <p:extLst>
      <p:ext uri="{BB962C8B-B14F-4D97-AF65-F5344CB8AC3E}">
        <p14:creationId xmlns:p14="http://schemas.microsoft.com/office/powerpoint/2010/main" val="11121737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Greedy</a:t>
            </a:r>
            <a:endParaRPr lang="zh-TW" altLang="en-US" dirty="0"/>
          </a:p>
        </p:txBody>
      </p:sp>
      <p:sp>
        <p:nvSpPr>
          <p:cNvPr id="9" name="內容版面配置區 8"/>
          <p:cNvSpPr>
            <a:spLocks noGrp="1"/>
          </p:cNvSpPr>
          <p:nvPr>
            <p:ph idx="1"/>
          </p:nvPr>
        </p:nvSpPr>
        <p:spPr/>
        <p:txBody>
          <a:bodyPr/>
          <a:lstStyle/>
          <a:p>
            <a:r>
              <a:rPr lang="zh-TW" altLang="en-US" dirty="0" smtClean="0"/>
              <a:t>一直尋找從源點到匯點還沒流滿的路徑，然後用那些路徑增加流量</a:t>
            </a:r>
            <a:endParaRPr lang="zh-TW" altLang="en-US" dirty="0"/>
          </a:p>
        </p:txBody>
      </p:sp>
    </p:spTree>
    <p:extLst>
      <p:ext uri="{BB962C8B-B14F-4D97-AF65-F5344CB8AC3E}">
        <p14:creationId xmlns:p14="http://schemas.microsoft.com/office/powerpoint/2010/main" val="388439076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809" y="2847958"/>
            <a:ext cx="6364908" cy="3376763"/>
          </a:xfrm>
          <a:prstGeom prst="rect">
            <a:avLst/>
          </a:prstGeom>
        </p:spPr>
      </p:pic>
      <p:pic>
        <p:nvPicPr>
          <p:cNvPr id="9" name="圖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5791" y="547978"/>
            <a:ext cx="4080926" cy="2165046"/>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a:t>將層次圖所有</a:t>
                </a:r>
                <a14:m>
                  <m:oMath xmlns:m="http://schemas.openxmlformats.org/officeDocument/2006/math">
                    <m:r>
                      <a:rPr lang="en-US" altLang="zh-TW" i="1">
                        <a:latin typeface="Cambria Math" panose="02040503050406030204" pitchFamily="18" charset="0"/>
                      </a:rPr>
                      <m:t> </m:t>
                    </m:r>
                    <m:r>
                      <a:rPr lang="en-US" altLang="zh-TW" i="1">
                        <a:latin typeface="Cambria Math" panose="02040503050406030204" pitchFamily="18" charset="0"/>
                      </a:rPr>
                      <m:t>𝑠</m:t>
                    </m:r>
                    <m:r>
                      <a:rPr lang="en-US" altLang="zh-TW" i="1">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𝑡</m:t>
                    </m:r>
                    <m:r>
                      <a:rPr lang="zh-TW" altLang="en-US" i="1" dirty="0">
                        <a:latin typeface="Cambria Math" panose="02040503050406030204" pitchFamily="18" charset="0"/>
                      </a:rPr>
                      <m:t> </m:t>
                    </m:r>
                  </m:oMath>
                </a14:m>
                <a:r>
                  <a:rPr lang="zh-TW" altLang="en-US" dirty="0"/>
                  <a:t>的</a:t>
                </a:r>
                <a14:m>
                  <m:oMath xmlns:m="http://schemas.openxmlformats.org/officeDocument/2006/math">
                    <m:r>
                      <a:rPr lang="zh-TW" altLang="en-US" i="1" dirty="0">
                        <a:latin typeface="Cambria Math" panose="02040503050406030204" pitchFamily="18" charset="0"/>
                      </a:rPr>
                      <m:t>增廣路進行增廣</m:t>
                    </m:r>
                  </m:oMath>
                </a14:m>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4"/>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2088190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5795" y="547978"/>
            <a:ext cx="4080922" cy="2165044"/>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1809" y="2847959"/>
            <a:ext cx="6364908" cy="3376763"/>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a:t>將層次圖所有</a:t>
                </a:r>
                <a14:m>
                  <m:oMath xmlns:m="http://schemas.openxmlformats.org/officeDocument/2006/math">
                    <m:r>
                      <a:rPr lang="en-US" altLang="zh-TW" i="1">
                        <a:latin typeface="Cambria Math" panose="02040503050406030204" pitchFamily="18" charset="0"/>
                      </a:rPr>
                      <m:t> </m:t>
                    </m:r>
                    <m:r>
                      <a:rPr lang="en-US" altLang="zh-TW" i="1">
                        <a:latin typeface="Cambria Math" panose="02040503050406030204" pitchFamily="18" charset="0"/>
                      </a:rPr>
                      <m:t>𝑠</m:t>
                    </m:r>
                    <m:r>
                      <a:rPr lang="en-US" altLang="zh-TW" i="1">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𝑡</m:t>
                    </m:r>
                    <m:r>
                      <a:rPr lang="zh-TW" altLang="en-US" i="1" dirty="0">
                        <a:latin typeface="Cambria Math" panose="02040503050406030204" pitchFamily="18" charset="0"/>
                      </a:rPr>
                      <m:t> </m:t>
                    </m:r>
                  </m:oMath>
                </a14:m>
                <a:r>
                  <a:rPr lang="zh-TW" altLang="en-US" dirty="0"/>
                  <a:t>的</a:t>
                </a:r>
                <a14:m>
                  <m:oMath xmlns:m="http://schemas.openxmlformats.org/officeDocument/2006/math">
                    <m:r>
                      <a:rPr lang="zh-TW" altLang="en-US" i="1" dirty="0">
                        <a:latin typeface="Cambria Math" panose="02040503050406030204" pitchFamily="18" charset="0"/>
                      </a:rPr>
                      <m:t>增廣路進行增廣</m:t>
                    </m:r>
                  </m:oMath>
                </a14:m>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4"/>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92185416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809" y="2847958"/>
            <a:ext cx="6364908" cy="3376763"/>
          </a:xfrm>
          <a:prstGeom prst="rect">
            <a:avLst/>
          </a:prstGeom>
        </p:spPr>
      </p:pic>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5795" y="547978"/>
            <a:ext cx="4080922" cy="2165044"/>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a:t>將層次圖所有</a:t>
                </a:r>
                <a14:m>
                  <m:oMath xmlns:m="http://schemas.openxmlformats.org/officeDocument/2006/math">
                    <m:r>
                      <a:rPr lang="en-US" altLang="zh-TW" i="1">
                        <a:latin typeface="Cambria Math" panose="02040503050406030204" pitchFamily="18" charset="0"/>
                      </a:rPr>
                      <m:t> </m:t>
                    </m:r>
                    <m:r>
                      <a:rPr lang="en-US" altLang="zh-TW" i="1">
                        <a:latin typeface="Cambria Math" panose="02040503050406030204" pitchFamily="18" charset="0"/>
                      </a:rPr>
                      <m:t>𝑠</m:t>
                    </m:r>
                    <m:r>
                      <a:rPr lang="en-US" altLang="zh-TW" i="1">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𝑡</m:t>
                    </m:r>
                    <m:r>
                      <a:rPr lang="zh-TW" altLang="en-US" i="1" dirty="0">
                        <a:latin typeface="Cambria Math" panose="02040503050406030204" pitchFamily="18" charset="0"/>
                      </a:rPr>
                      <m:t> </m:t>
                    </m:r>
                  </m:oMath>
                </a14:m>
                <a:r>
                  <a:rPr lang="zh-TW" altLang="en-US" dirty="0"/>
                  <a:t>的</a:t>
                </a:r>
                <a14:m>
                  <m:oMath xmlns:m="http://schemas.openxmlformats.org/officeDocument/2006/math">
                    <m:r>
                      <a:rPr lang="zh-TW" altLang="en-US" i="1" dirty="0">
                        <a:latin typeface="Cambria Math" panose="02040503050406030204" pitchFamily="18" charset="0"/>
                      </a:rPr>
                      <m:t>增廣路進行增廣</m:t>
                    </m:r>
                  </m:oMath>
                </a14:m>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4"/>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0061897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5799" y="547978"/>
            <a:ext cx="4080918" cy="2165042"/>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1809" y="2847957"/>
            <a:ext cx="6364908" cy="3376763"/>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a:t>將層次圖所有</a:t>
                </a:r>
                <a14:m>
                  <m:oMath xmlns:m="http://schemas.openxmlformats.org/officeDocument/2006/math">
                    <m:r>
                      <a:rPr lang="en-US" altLang="zh-TW" i="1">
                        <a:latin typeface="Cambria Math" panose="02040503050406030204" pitchFamily="18" charset="0"/>
                      </a:rPr>
                      <m:t> </m:t>
                    </m:r>
                    <m:r>
                      <a:rPr lang="en-US" altLang="zh-TW" i="1">
                        <a:latin typeface="Cambria Math" panose="02040503050406030204" pitchFamily="18" charset="0"/>
                      </a:rPr>
                      <m:t>𝑠</m:t>
                    </m:r>
                    <m:r>
                      <a:rPr lang="en-US" altLang="zh-TW" i="1">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𝑡</m:t>
                    </m:r>
                    <m:r>
                      <a:rPr lang="zh-TW" altLang="en-US" i="1" dirty="0">
                        <a:latin typeface="Cambria Math" panose="02040503050406030204" pitchFamily="18" charset="0"/>
                      </a:rPr>
                      <m:t> </m:t>
                    </m:r>
                  </m:oMath>
                </a14:m>
                <a:r>
                  <a:rPr lang="zh-TW" altLang="en-US" dirty="0"/>
                  <a:t>的</a:t>
                </a:r>
                <a14:m>
                  <m:oMath xmlns:m="http://schemas.openxmlformats.org/officeDocument/2006/math">
                    <m:r>
                      <a:rPr lang="zh-TW" altLang="en-US" i="1" dirty="0">
                        <a:latin typeface="Cambria Math" panose="02040503050406030204" pitchFamily="18" charset="0"/>
                      </a:rPr>
                      <m:t>增廣路進行增廣</m:t>
                    </m:r>
                  </m:oMath>
                </a14:m>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4"/>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3473996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5799" y="547978"/>
            <a:ext cx="4080918" cy="2165042"/>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1809" y="2847957"/>
            <a:ext cx="6364908" cy="3376763"/>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smtClean="0"/>
                  <a:t>發現層次圖上沒有增廣路了，且剩餘</a:t>
                </a:r>
                <a:r>
                  <a:rPr lang="en-US" altLang="zh-TW" dirty="0" smtClean="0"/>
                  <a:t/>
                </a:r>
                <a:br>
                  <a:rPr lang="en-US" altLang="zh-TW" dirty="0" smtClean="0"/>
                </a:br>
                <a:r>
                  <a:rPr lang="zh-TW" altLang="en-US" dirty="0" smtClean="0"/>
                  <a:t>網路也不存在從源點走到匯點的路徑</a:t>
                </a:r>
                <a:r>
                  <a:rPr lang="en-US" altLang="zh-TW" dirty="0" smtClean="0"/>
                  <a:t/>
                </a:r>
                <a:br>
                  <a:rPr lang="en-US" altLang="zh-TW" dirty="0" smtClean="0"/>
                </a:br>
                <a:r>
                  <a:rPr lang="zh-TW" altLang="en-US" dirty="0" smtClean="0"/>
                  <a:t>，因此演算法到此結束，</a:t>
                </a:r>
                <a:r>
                  <a:rPr lang="en-US" altLang="zh-TW" dirty="0" smtClean="0"/>
                  <a:t/>
                </a:r>
                <a:br>
                  <a:rPr lang="en-US" altLang="zh-TW" dirty="0" smtClean="0"/>
                </a:br>
                <a:r>
                  <a:rPr lang="zh-TW" altLang="en-US" dirty="0" smtClean="0"/>
                  <a:t>得到最大流為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3</m:t>
                    </m:r>
                    <m:r>
                      <a:rPr lang="zh-TW" altLang="en-US" i="1" dirty="0">
                        <a:latin typeface="Cambria Math" panose="02040503050406030204" pitchFamily="18" charset="0"/>
                      </a:rPr>
                      <m:t> </m:t>
                    </m:r>
                  </m:oMath>
                </a14:m>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4"/>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3782964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r>
              <a:rPr lang="zh-TW" altLang="en-US" dirty="0" smtClean="0"/>
              <a:t> 時間複雜度</a:t>
            </a:r>
            <a:endParaRPr lang="zh-TW" altLang="en-US" dirty="0"/>
          </a:p>
        </p:txBody>
      </p:sp>
      <mc:AlternateContent xmlns:mc="http://schemas.openxmlformats.org/markup-compatibility/2006">
        <mc:Choice xmlns:a14="http://schemas.microsoft.com/office/drawing/2010/main" Requires="a14">
          <p:sp>
            <p:nvSpPr>
              <p:cNvPr id="4" name="內容版面配置區 3"/>
              <p:cNvSpPr>
                <a:spLocks noGrp="1"/>
              </p:cNvSpPr>
              <p:nvPr>
                <p:ph idx="1"/>
              </p:nvPr>
            </p:nvSpPr>
            <p:spPr>
              <a:xfrm>
                <a:off x="838200" y="1825624"/>
                <a:ext cx="10515600" cy="4445521"/>
              </a:xfrm>
            </p:spPr>
            <p:txBody>
              <a:bodyPr>
                <a:normAutofit/>
              </a:bodyPr>
              <a:lstStyle/>
              <a:p>
                <a:r>
                  <a:rPr lang="zh-TW" altLang="en-US" dirty="0" smtClean="0"/>
                  <a:t>層次圖距離落在</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0 ~ </m:t>
                    </m:r>
                    <m:r>
                      <a:rPr lang="en-US" altLang="zh-TW" b="0" i="1" dirty="0" smtClean="0">
                        <a:latin typeface="Cambria Math" panose="02040503050406030204" pitchFamily="18" charset="0"/>
                      </a:rPr>
                      <m:t>𝑛</m:t>
                    </m:r>
                    <m:r>
                      <a:rPr lang="en-US" altLang="zh-TW" b="0" i="1" dirty="0" smtClean="0">
                        <a:latin typeface="Cambria Math" panose="02040503050406030204" pitchFamily="18" charset="0"/>
                      </a:rPr>
                      <m:t>−1</m:t>
                    </m:r>
                  </m:oMath>
                </a14:m>
                <a:r>
                  <a:rPr lang="zh-TW" altLang="en-US" dirty="0" smtClean="0"/>
                  <a:t>，而增廣後的最短距離一定會大於增廣前，因此最多需要建構</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r>
                      <a:rPr lang="en-US" altLang="zh-TW" b="0" i="1" dirty="0" smtClean="0">
                        <a:latin typeface="Cambria Math" panose="02040503050406030204" pitchFamily="18" charset="0"/>
                      </a:rPr>
                      <m:t>𝑛</m:t>
                    </m:r>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次層次圖</a:t>
                </a:r>
                <a:endParaRPr lang="en-US" altLang="zh-TW" dirty="0" smtClean="0"/>
              </a:p>
              <a:p>
                <a:r>
                  <a:rPr lang="zh-TW" altLang="en-US" dirty="0" smtClean="0"/>
                  <a:t>每次增廣後至少會有一條邊「滿流」，滿流的邊會在層次圖上消失</a:t>
                </a:r>
                <a:r>
                  <a:rPr lang="zh-TW" altLang="en-US" dirty="0"/>
                  <a:t>；</a:t>
                </a:r>
                <a:r>
                  <a:rPr lang="zh-TW" altLang="en-US" dirty="0" smtClean="0"/>
                  <a:t>最多消失</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𝑚</m:t>
                    </m:r>
                    <m:r>
                      <a:rPr lang="zh-TW" altLang="en-US" i="1" dirty="0">
                        <a:latin typeface="Cambria Math" panose="02040503050406030204" pitchFamily="18" charset="0"/>
                      </a:rPr>
                      <m:t> </m:t>
                    </m:r>
                  </m:oMath>
                </a14:m>
                <a:r>
                  <a:rPr lang="zh-TW" altLang="en-US" dirty="0" smtClean="0"/>
                  <a:t>條邊，因此在層次圖上最多增廣</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r>
                      <a:rPr lang="en-US" altLang="zh-TW" b="0" i="1" dirty="0" smtClean="0">
                        <a:latin typeface="Cambria Math" panose="02040503050406030204" pitchFamily="18" charset="0"/>
                      </a:rPr>
                      <m:t>𝑚</m:t>
                    </m:r>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次，每次增廣路的長度至多</a:t>
                </a:r>
                <a14:m>
                  <m:oMath xmlns:m="http://schemas.openxmlformats.org/officeDocument/2006/math">
                    <m:r>
                      <a:rPr lang="en-US" altLang="zh-TW" b="0" i="1" smtClean="0">
                        <a:latin typeface="Cambria Math" panose="02040503050406030204" pitchFamily="18" charset="0"/>
                      </a:rPr>
                      <m:t> </m:t>
                    </m:r>
                    <m:r>
                      <a:rPr lang="en-US" altLang="zh-TW" b="0" i="1" smtClean="0">
                        <a:latin typeface="Cambria Math" panose="02040503050406030204" pitchFamily="18" charset="0"/>
                      </a:rPr>
                      <m:t>𝑛</m:t>
                    </m:r>
                    <m:r>
                      <a:rPr lang="en-US" altLang="zh-TW" b="0" i="1" smtClean="0">
                        <a:latin typeface="Cambria Math" panose="02040503050406030204" pitchFamily="18" charset="0"/>
                      </a:rPr>
                      <m:t>−1</m:t>
                    </m:r>
                  </m:oMath>
                </a14:m>
                <a:r>
                  <a:rPr lang="zh-TW" altLang="en-US" dirty="0" smtClean="0"/>
                  <a:t>，因此維護剩餘網路的複雜度為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r>
                      <a:rPr lang="en-US" altLang="zh-TW" b="0" i="1" dirty="0" smtClean="0">
                        <a:latin typeface="Cambria Math" panose="02040503050406030204" pitchFamily="18" charset="0"/>
                      </a:rPr>
                      <m:t>𝑛𝑚</m:t>
                    </m:r>
                    <m:r>
                      <a:rPr lang="en-US" altLang="zh-TW" i="1" dirty="0" smtClean="0">
                        <a:latin typeface="Cambria Math" panose="02040503050406030204" pitchFamily="18" charset="0"/>
                      </a:rPr>
                      <m:t>)</m:t>
                    </m:r>
                  </m:oMath>
                </a14:m>
                <a:endParaRPr lang="en-US" altLang="zh-TW" dirty="0" smtClean="0"/>
              </a:p>
              <a:p>
                <a:r>
                  <a:rPr lang="zh-TW" altLang="en-US" dirty="0" smtClean="0"/>
                  <a:t>總複雜度</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d>
                      <m:dPr>
                        <m:ctrlPr>
                          <a:rPr lang="en-US" altLang="zh-TW" i="1" dirty="0" smtClean="0">
                            <a:latin typeface="Cambria Math" panose="02040503050406030204" pitchFamily="18" charset="0"/>
                          </a:rPr>
                        </m:ctrlPr>
                      </m:dPr>
                      <m:e>
                        <m:r>
                          <a:rPr lang="en-US" altLang="zh-TW" b="0" i="1" dirty="0" smtClean="0">
                            <a:latin typeface="Cambria Math" panose="02040503050406030204" pitchFamily="18" charset="0"/>
                            <a:ea typeface="Cambria Math" panose="02040503050406030204" pitchFamily="18" charset="0"/>
                          </a:rPr>
                          <m:t>𝑛</m:t>
                        </m:r>
                        <m:r>
                          <a:rPr lang="en-US" altLang="zh-TW" i="1" dirty="0">
                            <a:latin typeface="Cambria Math" panose="02040503050406030204" pitchFamily="18" charset="0"/>
                            <a:ea typeface="Cambria Math" panose="02040503050406030204" pitchFamily="18" charset="0"/>
                          </a:rPr>
                          <m:t>×</m:t>
                        </m:r>
                        <m:r>
                          <a:rPr lang="en-US" altLang="zh-TW" i="1" dirty="0">
                            <a:latin typeface="Cambria Math" panose="02040503050406030204" pitchFamily="18" charset="0"/>
                          </a:rPr>
                          <m:t>𝑛𝑚</m:t>
                        </m:r>
                      </m:e>
                    </m:d>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𝑂</m:t>
                    </m:r>
                    <m:d>
                      <m:dPr>
                        <m:ctrlPr>
                          <a:rPr lang="en-US" altLang="zh-TW" b="0" i="1" dirty="0" smtClean="0">
                            <a:latin typeface="Cambria Math" panose="02040503050406030204" pitchFamily="18" charset="0"/>
                          </a:rPr>
                        </m:ctrlPr>
                      </m:dPr>
                      <m:e>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𝑛</m:t>
                            </m:r>
                          </m:e>
                          <m:sup>
                            <m:r>
                              <a:rPr lang="en-US" altLang="zh-TW" b="0" i="1" dirty="0" smtClean="0">
                                <a:latin typeface="Cambria Math" panose="02040503050406030204" pitchFamily="18" charset="0"/>
                              </a:rPr>
                              <m:t>2</m:t>
                            </m:r>
                          </m:sup>
                        </m:sSup>
                        <m:r>
                          <a:rPr lang="en-US" altLang="zh-TW" b="0" i="1" dirty="0" smtClean="0">
                            <a:latin typeface="Cambria Math" panose="02040503050406030204" pitchFamily="18" charset="0"/>
                          </a:rPr>
                          <m:t>𝑚</m:t>
                        </m:r>
                      </m:e>
                    </m:d>
                  </m:oMath>
                </a14:m>
                <a:endParaRPr lang="en-US" altLang="zh-TW" dirty="0" smtClean="0"/>
              </a:p>
              <a:p>
                <a:r>
                  <a:rPr lang="zh-TW" altLang="en-US" dirty="0" smtClean="0"/>
                  <a:t>通常邊數會大於點數，因此 </a:t>
                </a:r>
                <a:r>
                  <a:rPr lang="en-US" altLang="zh-TW" dirty="0" err="1" smtClean="0"/>
                  <a:t>Dinic</a:t>
                </a:r>
                <a:r>
                  <a:rPr lang="zh-TW" altLang="en-US" dirty="0" smtClean="0"/>
                  <a:t> 的</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𝑛</m:t>
                        </m:r>
                      </m:e>
                      <m:sup>
                        <m:r>
                          <a:rPr lang="en-US" altLang="zh-TW" b="0" i="1" dirty="0" smtClean="0">
                            <a:latin typeface="Cambria Math" panose="02040503050406030204" pitchFamily="18" charset="0"/>
                          </a:rPr>
                          <m:t>2</m:t>
                        </m:r>
                      </m:sup>
                    </m:sSup>
                    <m:r>
                      <a:rPr lang="en-US" altLang="zh-TW" b="0" i="1" dirty="0" smtClean="0">
                        <a:latin typeface="Cambria Math" panose="02040503050406030204" pitchFamily="18" charset="0"/>
                      </a:rPr>
                      <m:t>𝑚</m:t>
                    </m:r>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會比 </a:t>
                </a:r>
                <a:r>
                  <a:rPr lang="en-US" altLang="zh-TW" dirty="0" smtClean="0"/>
                  <a:t>Edmonds-Karp</a:t>
                </a:r>
                <a:r>
                  <a:rPr lang="zh-TW" altLang="en-US" dirty="0" smtClean="0"/>
                  <a:t> 的</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r>
                      <a:rPr lang="en-US" altLang="zh-TW" b="0" i="1" dirty="0" smtClean="0">
                        <a:latin typeface="Cambria Math" panose="02040503050406030204" pitchFamily="18" charset="0"/>
                      </a:rPr>
                      <m:t>𝑛</m:t>
                    </m:r>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𝑚</m:t>
                        </m:r>
                      </m:e>
                      <m:sup>
                        <m:r>
                          <a:rPr lang="en-US" altLang="zh-TW" b="0" i="1" dirty="0" smtClean="0">
                            <a:latin typeface="Cambria Math" panose="02040503050406030204" pitchFamily="18" charset="0"/>
                          </a:rPr>
                          <m:t>2</m:t>
                        </m:r>
                      </m:sup>
                    </m:sSup>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來的好</a:t>
                </a:r>
                <a:endParaRPr lang="en-US" altLang="zh-TW" dirty="0" smtClean="0"/>
              </a:p>
            </p:txBody>
          </p:sp>
        </mc:Choice>
        <mc:Fallback>
          <p:sp>
            <p:nvSpPr>
              <p:cNvPr id="4" name="內容版面配置區 3"/>
              <p:cNvSpPr>
                <a:spLocks noGrp="1" noRot="1" noChangeAspect="1" noMove="1" noResize="1" noEditPoints="1" noAdjustHandles="1" noChangeArrowheads="1" noChangeShapeType="1" noTextEdit="1"/>
              </p:cNvSpPr>
              <p:nvPr>
                <p:ph idx="1"/>
              </p:nvPr>
            </p:nvSpPr>
            <p:spPr>
              <a:xfrm>
                <a:off x="838200" y="1825624"/>
                <a:ext cx="10515600" cy="4445521"/>
              </a:xfrm>
              <a:blipFill rotWithShape="0">
                <a:blip r:embed="rId2"/>
                <a:stretch>
                  <a:fillRect l="-1333" t="-2877" b="-383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9319246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r>
              <a:rPr lang="zh-TW" altLang="en-US" dirty="0" smtClean="0"/>
              <a:t> 時間複雜度</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200" y="1825624"/>
                <a:ext cx="10515600" cy="4445521"/>
              </a:xfrm>
            </p:spPr>
            <p:txBody>
              <a:bodyPr>
                <a:normAutofit/>
              </a:bodyPr>
              <a:lstStyle/>
              <a:p>
                <a:r>
                  <a:rPr lang="zh-TW" altLang="en-US" dirty="0" smtClean="0"/>
                  <a:t>其實這是理論最差情況下的複雜度，實際應用上不會這麼差</a:t>
                </a:r>
                <a:endParaRPr lang="en-US" altLang="zh-TW" dirty="0" smtClean="0"/>
              </a:p>
              <a:p>
                <a:endParaRPr lang="en-US" altLang="zh-TW" dirty="0"/>
              </a:p>
              <a:p>
                <a:r>
                  <a:rPr lang="zh-TW" altLang="en-US" dirty="0" smtClean="0"/>
                  <a:t>另外如果是單位容量網路，也就是每條邊的容量都是</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r>
                  <a:rPr lang="zh-TW" altLang="en-US" dirty="0" smtClean="0"/>
                  <a:t>時，</a:t>
                </a:r>
                <a:r>
                  <a:rPr lang="en-US" altLang="zh-TW" dirty="0" err="1" smtClean="0"/>
                  <a:t>Dinic</a:t>
                </a:r>
                <a:r>
                  <a:rPr lang="zh-TW" altLang="en-US" dirty="0" smtClean="0"/>
                  <a:t> 的時</a:t>
                </a:r>
                <a:r>
                  <a:rPr lang="zh-TW" altLang="en-US" dirty="0"/>
                  <a:t>間</a:t>
                </a:r>
                <a:r>
                  <a:rPr lang="zh-TW" altLang="en-US" dirty="0" smtClean="0"/>
                  <a:t>複雜度會是</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func>
                      <m:funcPr>
                        <m:ctrlPr>
                          <a:rPr lang="en-US" altLang="zh-TW" b="0" i="1" dirty="0" smtClean="0">
                            <a:latin typeface="Cambria Math" panose="02040503050406030204" pitchFamily="18" charset="0"/>
                          </a:rPr>
                        </m:ctrlPr>
                      </m:funcPr>
                      <m:fName>
                        <m:r>
                          <m:rPr>
                            <m:sty m:val="p"/>
                          </m:rPr>
                          <a:rPr lang="en-US" altLang="zh-TW" b="0" i="0" dirty="0" smtClean="0">
                            <a:latin typeface="Cambria Math" panose="02040503050406030204" pitchFamily="18" charset="0"/>
                          </a:rPr>
                          <m:t>min</m:t>
                        </m:r>
                      </m:fName>
                      <m:e>
                        <m:d>
                          <m:dPr>
                            <m:ctrlPr>
                              <a:rPr lang="en-US" altLang="zh-TW" b="0" i="1" dirty="0" smtClean="0">
                                <a:latin typeface="Cambria Math" panose="02040503050406030204" pitchFamily="18" charset="0"/>
                              </a:rPr>
                            </m:ctrlPr>
                          </m:dPr>
                          <m:e>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𝑛</m:t>
                                </m:r>
                              </m:e>
                              <m:sup>
                                <m:r>
                                  <a:rPr lang="en-US" altLang="zh-TW" b="0" i="1" dirty="0" smtClean="0">
                                    <a:latin typeface="Cambria Math" panose="02040503050406030204" pitchFamily="18" charset="0"/>
                                  </a:rPr>
                                  <m:t>2/3</m:t>
                                </m:r>
                              </m:sup>
                            </m:sSup>
                            <m:r>
                              <a:rPr lang="en-US" altLang="zh-TW" b="0" i="1" dirty="0" smtClean="0">
                                <a:latin typeface="Cambria Math" panose="02040503050406030204" pitchFamily="18" charset="0"/>
                              </a:rPr>
                              <m:t>,</m:t>
                            </m:r>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𝑚</m:t>
                                </m:r>
                              </m:e>
                              <m:sup>
                                <m:r>
                                  <a:rPr lang="en-US" altLang="zh-TW" b="0" i="1" dirty="0" smtClean="0">
                                    <a:latin typeface="Cambria Math" panose="02040503050406030204" pitchFamily="18" charset="0"/>
                                  </a:rPr>
                                  <m:t>1/2</m:t>
                                </m:r>
                              </m:sup>
                            </m:sSup>
                          </m:e>
                        </m:d>
                        <m:r>
                          <a:rPr lang="en-US" altLang="zh-TW" b="0" i="1" dirty="0" smtClean="0">
                            <a:latin typeface="Cambria Math" panose="02040503050406030204" pitchFamily="18" charset="0"/>
                          </a:rPr>
                          <m:t>𝑚</m:t>
                        </m:r>
                      </m:e>
                    </m:func>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endParaRPr lang="en-US" altLang="zh-TW" dirty="0" smtClean="0"/>
              </a:p>
              <a:p>
                <a:endParaRPr lang="en-US" altLang="zh-TW" dirty="0" smtClean="0"/>
              </a:p>
              <a:p>
                <a:r>
                  <a:rPr lang="zh-TW" altLang="en-US" dirty="0" smtClean="0"/>
                  <a:t>若在二分圖匹配的網路上，則 </a:t>
                </a:r>
                <a:r>
                  <a:rPr lang="en-US" altLang="zh-TW" dirty="0" err="1" smtClean="0"/>
                  <a:t>Dinic</a:t>
                </a:r>
                <a:r>
                  <a:rPr lang="zh-TW" altLang="en-US" dirty="0" smtClean="0"/>
                  <a:t> 的時間複雜度會是</a:t>
                </a:r>
                <a14:m>
                  <m:oMath xmlns:m="http://schemas.openxmlformats.org/officeDocument/2006/math">
                    <m:r>
                      <a:rPr lang="zh-TW" altLang="en-US" i="1" dirty="0">
                        <a:latin typeface="Cambria Math" panose="02040503050406030204" pitchFamily="18" charset="0"/>
                      </a:rPr>
                      <m:t> </m:t>
                    </m:r>
                    <m:r>
                      <m:rPr>
                        <m:sty m:val="p"/>
                      </m:rPr>
                      <a:rPr lang="en-US" altLang="zh-TW" i="1" dirty="0" smtClean="0">
                        <a:latin typeface="Cambria Math" panose="02040503050406030204" pitchFamily="18" charset="0"/>
                      </a:rPr>
                      <m:t>O</m:t>
                    </m:r>
                    <m:r>
                      <a:rPr lang="en-US" altLang="zh-TW" i="1" dirty="0">
                        <a:latin typeface="Cambria Math" panose="02040503050406030204" pitchFamily="18" charset="0"/>
                      </a:rPr>
                      <m:t>(</m:t>
                    </m:r>
                    <m:r>
                      <a:rPr lang="en-US" altLang="zh-TW" b="0" i="1" dirty="0" smtClean="0">
                        <a:latin typeface="Cambria Math" panose="02040503050406030204" pitchFamily="18" charset="0"/>
                      </a:rPr>
                      <m:t>𝑚</m:t>
                    </m:r>
                    <m:rad>
                      <m:radPr>
                        <m:degHide m:val="on"/>
                        <m:ctrlPr>
                          <a:rPr lang="en-US" altLang="zh-TW" b="0" i="1" dirty="0" smtClean="0">
                            <a:latin typeface="Cambria Math" panose="02040503050406030204" pitchFamily="18" charset="0"/>
                            <a:ea typeface="Cambria Math" panose="02040503050406030204" pitchFamily="18" charset="0"/>
                          </a:rPr>
                        </m:ctrlPr>
                      </m:radPr>
                      <m:deg/>
                      <m:e>
                        <m:r>
                          <a:rPr lang="en-US" altLang="zh-TW" b="0" i="1" dirty="0" smtClean="0">
                            <a:latin typeface="Cambria Math" panose="02040503050406030204" pitchFamily="18" charset="0"/>
                            <a:ea typeface="Cambria Math" panose="02040503050406030204" pitchFamily="18" charset="0"/>
                          </a:rPr>
                          <m:t>𝑛</m:t>
                        </m:r>
                      </m:e>
                    </m:rad>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endParaRPr lang="en-US" altLang="zh-TW" dirty="0"/>
              </a:p>
              <a:p>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200" y="1825624"/>
                <a:ext cx="10515600" cy="4445521"/>
              </a:xfrm>
              <a:blipFill rotWithShape="0">
                <a:blip r:embed="rId2"/>
                <a:stretch>
                  <a:fillRect l="-1333" t="-287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705680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r>
              <a:rPr lang="zh-TW" altLang="en-US" dirty="0" smtClean="0"/>
              <a:t> 時間複雜度</a:t>
            </a:r>
            <a:endParaRPr lang="zh-TW" altLang="en-US" dirty="0"/>
          </a:p>
        </p:txBody>
      </p:sp>
      <p:sp>
        <p:nvSpPr>
          <p:cNvPr id="4" name="內容版面配置區 3"/>
          <p:cNvSpPr>
            <a:spLocks noGrp="1"/>
          </p:cNvSpPr>
          <p:nvPr>
            <p:ph idx="1"/>
          </p:nvPr>
        </p:nvSpPr>
        <p:spPr>
          <a:xfrm>
            <a:off x="838200" y="1825624"/>
            <a:ext cx="10515600" cy="4445521"/>
          </a:xfrm>
        </p:spPr>
        <p:txBody>
          <a:bodyPr>
            <a:normAutofit/>
          </a:bodyPr>
          <a:lstStyle/>
          <a:p>
            <a:r>
              <a:rPr lang="zh-TW" altLang="en-US" dirty="0" smtClean="0"/>
              <a:t>單位容量網路</a:t>
            </a:r>
            <a:endParaRPr lang="en-US" altLang="zh-TW" dirty="0" smtClean="0"/>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1504" y="2424309"/>
            <a:ext cx="7388992" cy="3920068"/>
          </a:xfrm>
          <a:prstGeom prst="rect">
            <a:avLst/>
          </a:prstGeom>
        </p:spPr>
      </p:pic>
    </p:spTree>
    <p:extLst>
      <p:ext uri="{BB962C8B-B14F-4D97-AF65-F5344CB8AC3E}">
        <p14:creationId xmlns:p14="http://schemas.microsoft.com/office/powerpoint/2010/main" val="255380379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1504" y="2424309"/>
            <a:ext cx="7388992" cy="392006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r>
              <a:rPr lang="zh-TW" altLang="en-US" dirty="0" smtClean="0"/>
              <a:t> 時間複雜度</a:t>
            </a:r>
            <a:endParaRPr lang="zh-TW" altLang="en-US" dirty="0"/>
          </a:p>
        </p:txBody>
      </p:sp>
      <p:sp>
        <p:nvSpPr>
          <p:cNvPr id="4" name="內容版面配置區 3"/>
          <p:cNvSpPr>
            <a:spLocks noGrp="1"/>
          </p:cNvSpPr>
          <p:nvPr>
            <p:ph idx="1"/>
          </p:nvPr>
        </p:nvSpPr>
        <p:spPr>
          <a:xfrm>
            <a:off x="838200" y="1825624"/>
            <a:ext cx="10515600" cy="4445521"/>
          </a:xfrm>
        </p:spPr>
        <p:txBody>
          <a:bodyPr>
            <a:normAutofit/>
          </a:bodyPr>
          <a:lstStyle/>
          <a:p>
            <a:r>
              <a:rPr lang="zh-TW" altLang="en-US" dirty="0" smtClean="0"/>
              <a:t>二分圖匹配網路</a:t>
            </a:r>
            <a:endParaRPr lang="en-US" altLang="zh-TW" dirty="0" smtClean="0"/>
          </a:p>
        </p:txBody>
      </p:sp>
    </p:spTree>
    <p:extLst>
      <p:ext uri="{BB962C8B-B14F-4D97-AF65-F5344CB8AC3E}">
        <p14:creationId xmlns:p14="http://schemas.microsoft.com/office/powerpoint/2010/main" val="123541467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r>
              <a:rPr lang="zh-TW" altLang="en-US" dirty="0" smtClean="0"/>
              <a:t> 模板</a:t>
            </a:r>
            <a:endParaRPr lang="zh-TW" altLang="en-US" dirty="0"/>
          </a:p>
        </p:txBody>
      </p:sp>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因為 </a:t>
            </a:r>
            <a:r>
              <a:rPr lang="en-US" altLang="zh-TW" dirty="0" err="1" smtClean="0"/>
              <a:t>Dinic</a:t>
            </a:r>
            <a:r>
              <a:rPr lang="zh-TW" altLang="en-US" dirty="0" smtClean="0"/>
              <a:t> 效率最高，因此被許多人拿來當作網路流算法的模板，這邊也提供一份</a:t>
            </a:r>
            <a:endParaRPr lang="en-US" altLang="zh-TW" dirty="0" smtClean="0"/>
          </a:p>
          <a:p>
            <a:endParaRPr lang="en-US" altLang="zh-TW" dirty="0"/>
          </a:p>
          <a:p>
            <a:r>
              <a:rPr lang="en-US" altLang="zh-TW" dirty="0">
                <a:hlinkClick r:id="rId2"/>
              </a:rPr>
              <a:t>https://</a:t>
            </a:r>
            <a:r>
              <a:rPr lang="en-US" altLang="zh-TW" dirty="0" smtClean="0">
                <a:hlinkClick r:id="rId2"/>
              </a:rPr>
              <a:t>reurl.cc/D9e67O</a:t>
            </a:r>
            <a:endParaRPr lang="en-US" altLang="zh-TW" dirty="0" smtClean="0"/>
          </a:p>
        </p:txBody>
      </p:sp>
    </p:spTree>
    <p:extLst>
      <p:ext uri="{BB962C8B-B14F-4D97-AF65-F5344CB8AC3E}">
        <p14:creationId xmlns:p14="http://schemas.microsoft.com/office/powerpoint/2010/main" val="23189949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Greedy</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先依著</a:t>
                </a:r>
                <a14:m>
                  <m:oMath xmlns:m="http://schemas.openxmlformats.org/officeDocument/2006/math">
                    <m:r>
                      <a:rPr lang="en-US" altLang="zh-TW" b="0" i="0" smtClean="0">
                        <a:latin typeface="Cambria Math" panose="02040503050406030204" pitchFamily="18" charset="0"/>
                      </a:rPr>
                      <m:t> </m:t>
                    </m:r>
                    <m:r>
                      <m:rPr>
                        <m:sty m:val="p"/>
                      </m:rPr>
                      <a:rPr lang="en-US" altLang="zh-TW" b="0" i="0" smtClean="0">
                        <a:latin typeface="Cambria Math" panose="02040503050406030204" pitchFamily="18" charset="0"/>
                      </a:rPr>
                      <m:t>s</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𝑎</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r>
                      <a:rPr lang="en-US" altLang="zh-TW" b="0" i="1" smtClean="0">
                        <a:latin typeface="Cambria Math" panose="02040503050406030204" pitchFamily="18" charset="0"/>
                      </a:rPr>
                      <m:t> </m:t>
                    </m:r>
                  </m:oMath>
                </a14:m>
                <a:r>
                  <a:rPr lang="zh-TW" altLang="en-US" dirty="0" smtClean="0"/>
                  <a:t>將流量增加</a:t>
                </a:r>
                <a:endParaRPr lang="en-US" altLang="zh-TW" dirty="0" smtClean="0"/>
              </a:p>
              <a:p>
                <a:r>
                  <a:rPr lang="zh-TW" altLang="en-US" dirty="0" smtClean="0"/>
                  <a:t>增加後當前流量為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endParaRPr lang="zh-TW" altLang="en-US" dirty="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7836412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5D1B1D8-7B5A-4BED-AB39-CB90796B6FDF}"/>
              </a:ext>
            </a:extLst>
          </p:cNvPr>
          <p:cNvSpPr>
            <a:spLocks noGrp="1"/>
          </p:cNvSpPr>
          <p:nvPr>
            <p:ph type="title"/>
          </p:nvPr>
        </p:nvSpPr>
        <p:spPr/>
        <p:txBody>
          <a:bodyPr/>
          <a:lstStyle/>
          <a:p>
            <a:r>
              <a:rPr lang="en-US" altLang="zh-TW" dirty="0" smtClean="0"/>
              <a:t>Min Cut</a:t>
            </a:r>
            <a:endParaRPr lang="zh-TW" altLang="en-US" dirty="0"/>
          </a:p>
        </p:txBody>
      </p:sp>
      <p:sp>
        <p:nvSpPr>
          <p:cNvPr id="3" name="文字版面配置區 2">
            <a:extLst>
              <a:ext uri="{FF2B5EF4-FFF2-40B4-BE49-F238E27FC236}">
                <a16:creationId xmlns="" xmlns:a16="http://schemas.microsoft.com/office/drawing/2014/main"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48345987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割</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對於一張帶權圖中，一個割代表將圖</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𝐺</m:t>
                    </m:r>
                    <m:r>
                      <a:rPr lang="zh-TW" altLang="en-US" i="1" dirty="0">
                        <a:latin typeface="Cambria Math" panose="02040503050406030204" pitchFamily="18" charset="0"/>
                      </a:rPr>
                      <m:t> </m:t>
                    </m:r>
                    <m:r>
                      <a:rPr lang="zh-TW" altLang="en-US" i="1" dirty="0" smtClean="0">
                        <a:latin typeface="Cambria Math" panose="02040503050406030204" pitchFamily="18" charset="0"/>
                      </a:rPr>
                      <m:t>中</m:t>
                    </m:r>
                  </m:oMath>
                </a14:m>
                <a:r>
                  <a:rPr lang="zh-TW" altLang="en-US" dirty="0" smtClean="0"/>
                  <a:t>所有的點分成兩個不相交點集</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𝑆</m:t>
                    </m:r>
                    <m:r>
                      <a:rPr lang="zh-TW" altLang="en-US" i="1" dirty="0">
                        <a:latin typeface="Cambria Math" panose="02040503050406030204" pitchFamily="18" charset="0"/>
                      </a:rPr>
                      <m:t> </m:t>
                    </m:r>
                  </m:oMath>
                </a14:m>
                <a:r>
                  <a:rPr lang="zh-TW" altLang="en-US" dirty="0" smtClean="0"/>
                  <a:t>與</a:t>
                </a:r>
                <a14:m>
                  <m:oMath xmlns:m="http://schemas.openxmlformats.org/officeDocument/2006/math">
                    <m:r>
                      <a:rPr lang="zh-TW" altLang="en-US" i="1" dirty="0">
                        <a:latin typeface="Cambria Math" panose="02040503050406030204" pitchFamily="18" charset="0"/>
                      </a:rPr>
                      <m:t> </m:t>
                    </m:r>
                    <m:sSup>
                      <m:sSupPr>
                        <m:ctrlPr>
                          <a:rPr lang="en-US" altLang="zh-TW" b="0" i="1" dirty="0" smtClean="0">
                            <a:latin typeface="Cambria Math" panose="02040503050406030204" pitchFamily="18" charset="0"/>
                          </a:rPr>
                        </m:ctrlPr>
                      </m:sSupPr>
                      <m:e>
                        <m:r>
                          <a:rPr lang="en-US" altLang="zh-TW" i="1" dirty="0" smtClean="0">
                            <a:latin typeface="Cambria Math" panose="02040503050406030204" pitchFamily="18" charset="0"/>
                          </a:rPr>
                          <m:t>𝑆</m:t>
                        </m:r>
                      </m:e>
                      <m:sup>
                        <m:r>
                          <a:rPr lang="en-US" altLang="zh-TW" b="0" i="1" dirty="0" smtClean="0">
                            <a:latin typeface="Cambria Math" panose="02040503050406030204" pitchFamily="18" charset="0"/>
                          </a:rPr>
                          <m:t>′</m:t>
                        </m:r>
                      </m:sup>
                    </m:sSup>
                  </m:oMath>
                </a14:m>
                <a:endParaRPr lang="en-US" altLang="zh-TW" i="1" dirty="0"/>
              </a:p>
              <a:p>
                <a:r>
                  <a:rPr lang="zh-TW" altLang="en-US" dirty="0"/>
                  <a:t>對於一張</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𝑛</m:t>
                    </m:r>
                    <m:r>
                      <a:rPr lang="zh-TW" altLang="en-US" i="1" dirty="0">
                        <a:latin typeface="Cambria Math" panose="02040503050406030204" pitchFamily="18" charset="0"/>
                      </a:rPr>
                      <m:t> </m:t>
                    </m:r>
                  </m:oMath>
                </a14:m>
                <a:r>
                  <a:rPr lang="zh-TW" altLang="en-US" dirty="0"/>
                  <a:t>個點</a:t>
                </a:r>
                <a:r>
                  <a:rPr lang="zh-TW" altLang="en-US" dirty="0" smtClean="0"/>
                  <a:t>的有</a:t>
                </a:r>
                <a:r>
                  <a:rPr lang="zh-TW" altLang="en-US" dirty="0"/>
                  <a:t>向圖，有</a:t>
                </a:r>
                <a14:m>
                  <m:oMath xmlns:m="http://schemas.openxmlformats.org/officeDocument/2006/math">
                    <m:r>
                      <a:rPr lang="zh-TW" altLang="en-US" i="1" dirty="0">
                        <a:latin typeface="Cambria Math" panose="02040503050406030204" pitchFamily="18" charset="0"/>
                      </a:rPr>
                      <m:t> </m:t>
                    </m:r>
                    <m:sSup>
                      <m:sSupPr>
                        <m:ctrlPr>
                          <a:rPr lang="en-US" altLang="zh-TW" i="1" dirty="0">
                            <a:latin typeface="Cambria Math" panose="02040503050406030204" pitchFamily="18" charset="0"/>
                          </a:rPr>
                        </m:ctrlPr>
                      </m:sSupPr>
                      <m:e>
                        <m:r>
                          <a:rPr lang="en-US" altLang="zh-TW" i="1" dirty="0">
                            <a:latin typeface="Cambria Math" panose="02040503050406030204" pitchFamily="18" charset="0"/>
                          </a:rPr>
                          <m:t>2</m:t>
                        </m:r>
                      </m:e>
                      <m:sup>
                        <m:r>
                          <a:rPr lang="en-US" altLang="zh-TW" i="1" dirty="0">
                            <a:latin typeface="Cambria Math" panose="02040503050406030204" pitchFamily="18" charset="0"/>
                          </a:rPr>
                          <m:t>𝑛</m:t>
                        </m:r>
                      </m:sup>
                    </m:sSup>
                    <m:r>
                      <a:rPr lang="zh-TW" altLang="en-US" i="1" dirty="0">
                        <a:latin typeface="Cambria Math" panose="02040503050406030204" pitchFamily="18" charset="0"/>
                      </a:rPr>
                      <m:t> </m:t>
                    </m:r>
                    <m:r>
                      <a:rPr lang="en-US" altLang="zh-TW" i="1" dirty="0">
                        <a:latin typeface="Cambria Math" panose="02040503050406030204" pitchFamily="18" charset="0"/>
                      </a:rPr>
                      <m:t>−</m:t>
                    </m:r>
                    <m:r>
                      <a:rPr lang="zh-TW" altLang="en-US" i="1" dirty="0">
                        <a:latin typeface="Cambria Math" panose="02040503050406030204" pitchFamily="18" charset="0"/>
                      </a:rPr>
                      <m:t> </m:t>
                    </m:r>
                    <m:r>
                      <a:rPr lang="en-US" altLang="zh-TW" i="1" dirty="0">
                        <a:latin typeface="Cambria Math" panose="02040503050406030204" pitchFamily="18" charset="0"/>
                      </a:rPr>
                      <m:t>2</m:t>
                    </m:r>
                    <m:r>
                      <a:rPr lang="zh-TW" altLang="en-US" i="1" dirty="0">
                        <a:latin typeface="Cambria Math" panose="02040503050406030204" pitchFamily="18" charset="0"/>
                      </a:rPr>
                      <m:t> </m:t>
                    </m:r>
                  </m:oMath>
                </a14:m>
                <a:r>
                  <a:rPr lang="zh-TW" altLang="en-US" dirty="0"/>
                  <a:t>種割</a:t>
                </a:r>
                <a:r>
                  <a:rPr lang="zh-TW" altLang="en-US" dirty="0" smtClean="0"/>
                  <a:t>集</a:t>
                </a:r>
                <a:endParaRPr lang="en-US" altLang="zh-TW" b="0" dirty="0" smtClean="0"/>
              </a:p>
              <a:p>
                <a:r>
                  <a:rPr lang="zh-TW" altLang="en-US" dirty="0"/>
                  <a:t>對於一張</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𝑛</m:t>
                    </m:r>
                    <m:r>
                      <a:rPr lang="zh-TW" altLang="en-US" i="1" dirty="0">
                        <a:latin typeface="Cambria Math" panose="02040503050406030204" pitchFamily="18" charset="0"/>
                      </a:rPr>
                      <m:t> </m:t>
                    </m:r>
                  </m:oMath>
                </a14:m>
                <a:r>
                  <a:rPr lang="zh-TW" altLang="en-US" dirty="0"/>
                  <a:t>個點</a:t>
                </a:r>
                <a:r>
                  <a:rPr lang="zh-TW" altLang="en-US" dirty="0" smtClean="0"/>
                  <a:t>的無向</a:t>
                </a:r>
                <a:r>
                  <a:rPr lang="zh-TW" altLang="en-US" dirty="0"/>
                  <a:t>圖，有</a:t>
                </a:r>
                <a14:m>
                  <m:oMath xmlns:m="http://schemas.openxmlformats.org/officeDocument/2006/math">
                    <m:r>
                      <a:rPr lang="zh-TW" altLang="en-US" i="1" dirty="0">
                        <a:latin typeface="Cambria Math" panose="02040503050406030204" pitchFamily="18" charset="0"/>
                      </a:rPr>
                      <m:t> </m:t>
                    </m:r>
                    <m:sSup>
                      <m:sSupPr>
                        <m:ctrlPr>
                          <a:rPr lang="en-US" altLang="zh-TW" i="1" dirty="0">
                            <a:latin typeface="Cambria Math" panose="02040503050406030204" pitchFamily="18" charset="0"/>
                          </a:rPr>
                        </m:ctrlPr>
                      </m:sSupPr>
                      <m:e>
                        <m:r>
                          <a:rPr lang="en-US" altLang="zh-TW" i="1" dirty="0" smtClean="0">
                            <a:latin typeface="Cambria Math" panose="02040503050406030204" pitchFamily="18" charset="0"/>
                          </a:rPr>
                          <m:t>(</m:t>
                        </m:r>
                        <m:r>
                          <a:rPr lang="en-US" altLang="zh-TW" i="1" dirty="0">
                            <a:latin typeface="Cambria Math" panose="02040503050406030204" pitchFamily="18" charset="0"/>
                          </a:rPr>
                          <m:t>2</m:t>
                        </m:r>
                      </m:e>
                      <m:sup>
                        <m:r>
                          <a:rPr lang="en-US" altLang="zh-TW" i="1" dirty="0">
                            <a:latin typeface="Cambria Math" panose="02040503050406030204" pitchFamily="18" charset="0"/>
                          </a:rPr>
                          <m:t>𝑛</m:t>
                        </m:r>
                      </m:sup>
                    </m:sSup>
                    <m:r>
                      <a:rPr lang="zh-TW" altLang="en-US" i="1" dirty="0" smtClean="0">
                        <a:latin typeface="Cambria Math" panose="02040503050406030204" pitchFamily="18" charset="0"/>
                      </a:rPr>
                      <m:t> </m:t>
                    </m:r>
                    <m:r>
                      <a:rPr lang="en-US" altLang="zh-TW" i="1" dirty="0" smtClean="0">
                        <a:latin typeface="Cambria Math" panose="02040503050406030204" pitchFamily="18" charset="0"/>
                      </a:rPr>
                      <m:t>−</m:t>
                    </m:r>
                    <m:r>
                      <a:rPr lang="zh-TW" altLang="en-US" i="1" dirty="0">
                        <a:latin typeface="Cambria Math" panose="02040503050406030204" pitchFamily="18" charset="0"/>
                      </a:rPr>
                      <m:t> </m:t>
                    </m:r>
                    <m:r>
                      <a:rPr lang="en-US" altLang="zh-TW" i="1" dirty="0" smtClean="0">
                        <a:latin typeface="Cambria Math" panose="02040503050406030204" pitchFamily="18" charset="0"/>
                      </a:rPr>
                      <m:t>2)/</m:t>
                    </m:r>
                    <m:r>
                      <a:rPr lang="en-US" altLang="zh-TW" i="1" dirty="0">
                        <a:latin typeface="Cambria Math" panose="02040503050406030204" pitchFamily="18" charset="0"/>
                      </a:rPr>
                      <m:t>2</m:t>
                    </m:r>
                    <m:r>
                      <a:rPr lang="zh-TW" altLang="en-US" i="1" dirty="0">
                        <a:latin typeface="Cambria Math" panose="02040503050406030204" pitchFamily="18" charset="0"/>
                      </a:rPr>
                      <m:t> </m:t>
                    </m:r>
                  </m:oMath>
                </a14:m>
                <a:r>
                  <a:rPr lang="zh-TW" altLang="en-US" dirty="0"/>
                  <a:t>種割</a:t>
                </a:r>
                <a:r>
                  <a:rPr lang="zh-TW" altLang="en-US" dirty="0" smtClean="0"/>
                  <a:t>集</a:t>
                </a:r>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673687" cy="4351338"/>
              </a:xfrm>
              <a:blipFill rotWithShape="0">
                <a:blip r:embed="rId2"/>
                <a:stretch>
                  <a:fillRect l="-1256" t="-2941" r="-114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494898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s-t </a:t>
            </a:r>
            <a:r>
              <a:rPr lang="zh-TW" altLang="en-US" dirty="0" smtClean="0"/>
              <a:t>割</a:t>
            </a:r>
            <a:endParaRPr lang="zh-TW" altLang="en-US" dirty="0"/>
          </a:p>
        </p:txBody>
      </p:sp>
      <mc:AlternateContent xmlns:mc="http://schemas.openxmlformats.org/markup-compatibility/2006">
        <mc:Choice xmlns:a14="http://schemas.microsoft.com/office/drawing/2010/main" Requires="a14">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網路流中，一個 </a:t>
                </a:r>
                <a:r>
                  <a:rPr lang="en-US" altLang="zh-TW" dirty="0" smtClean="0"/>
                  <a:t>s-t</a:t>
                </a:r>
                <a:r>
                  <a:rPr lang="zh-TW" altLang="en-US" dirty="0" smtClean="0"/>
                  <a:t> 割</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𝐶</m:t>
                    </m:r>
                    <m:r>
                      <a:rPr lang="en-US" altLang="zh-TW" i="1" dirty="0" smtClean="0">
                        <a:latin typeface="Cambria Math" panose="02040503050406030204" pitchFamily="18" charset="0"/>
                      </a:rPr>
                      <m:t>(</m:t>
                    </m:r>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𝑡</m:t>
                    </m:r>
                    <m:r>
                      <a:rPr lang="en-US" altLang="zh-TW" i="1" dirty="0">
                        <a:latin typeface="Cambria Math" panose="02040503050406030204" pitchFamily="18" charset="0"/>
                      </a:rPr>
                      <m:t>)</m:t>
                    </m:r>
                    <m:r>
                      <a:rPr lang="zh-TW" altLang="en-US" i="1" dirty="0" smtClean="0">
                        <a:latin typeface="Cambria Math" panose="02040503050406030204" pitchFamily="18" charset="0"/>
                      </a:rPr>
                      <m:t> </m:t>
                    </m:r>
                  </m:oMath>
                </a14:m>
                <a:r>
                  <a:rPr lang="zh-TW" altLang="en-US" dirty="0" smtClean="0"/>
                  <a:t>是對於圖</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𝐺</m:t>
                    </m:r>
                    <m:r>
                      <a:rPr lang="zh-TW" altLang="en-US" i="1" dirty="0">
                        <a:latin typeface="Cambria Math" panose="02040503050406030204" pitchFamily="18" charset="0"/>
                      </a:rPr>
                      <m:t> </m:t>
                    </m:r>
                  </m:oMath>
                </a14:m>
                <a:r>
                  <a:rPr lang="zh-TW" altLang="en-US" dirty="0" smtClean="0"/>
                  <a:t>中的所有點，將其劃分為兩個點集</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𝑆</m:t>
                    </m:r>
                    <m:r>
                      <a:rPr lang="zh-TW" altLang="en-US" i="1" dirty="0">
                        <a:latin typeface="Cambria Math" panose="02040503050406030204" pitchFamily="18" charset="0"/>
                      </a:rPr>
                      <m:t> </m:t>
                    </m:r>
                  </m:oMath>
                </a14:m>
                <a:r>
                  <a:rPr lang="zh-TW" altLang="en-US" dirty="0" smtClean="0"/>
                  <a:t>與</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𝑇</m:t>
                    </m:r>
                    <m:r>
                      <a:rPr lang="zh-TW" altLang="en-US" i="1" dirty="0">
                        <a:latin typeface="Cambria Math" panose="02040503050406030204" pitchFamily="18" charset="0"/>
                      </a:rPr>
                      <m:t> </m:t>
                    </m:r>
                  </m:oMath>
                </a14:m>
                <a:r>
                  <a:rPr lang="zh-TW" altLang="en-US" dirty="0" smtClean="0"/>
                  <a:t>且</a:t>
                </a:r>
                <a14:m>
                  <m:oMath xmlns:m="http://schemas.openxmlformats.org/officeDocument/2006/math">
                    <m:r>
                      <a:rPr lang="en-US" altLang="zh-TW" b="0" i="0" dirty="0" smtClean="0">
                        <a:latin typeface="Cambria Math" panose="02040503050406030204" pitchFamily="18" charset="0"/>
                      </a:rPr>
                      <m:t> </m:t>
                    </m:r>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𝑆</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𝑡</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𝑇</m:t>
                    </m:r>
                    <m:r>
                      <a:rPr lang="en-US" altLang="zh-TW" b="0" i="1" dirty="0" smtClean="0">
                        <a:latin typeface="Cambria Math" panose="02040503050406030204" pitchFamily="18" charset="0"/>
                      </a:rPr>
                      <m:t> </m:t>
                    </m:r>
                  </m:oMath>
                </a14:m>
                <a:endParaRPr lang="en-US" altLang="zh-TW" b="0" dirty="0" smtClean="0"/>
              </a:p>
              <a:p>
                <a:r>
                  <a:rPr lang="zh-TW" altLang="en-US" dirty="0" smtClean="0"/>
                  <a:t>則</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𝐶</m:t>
                    </m:r>
                    <m:d>
                      <m:dPr>
                        <m:ctrlPr>
                          <a:rPr lang="en-US" altLang="zh-TW" i="1" dirty="0" smtClean="0">
                            <a:latin typeface="Cambria Math" panose="02040503050406030204" pitchFamily="18" charset="0"/>
                          </a:rPr>
                        </m:ctrlPr>
                      </m:dPr>
                      <m:e>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𝑡</m:t>
                        </m:r>
                      </m:e>
                    </m:d>
                    <m:r>
                      <a:rPr lang="en-US" altLang="zh-TW" b="0" i="1" dirty="0" smtClean="0">
                        <a:latin typeface="Cambria Math" panose="02040503050406030204" pitchFamily="18" charset="0"/>
                      </a:rPr>
                      <m:t>={</m:t>
                    </m:r>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e>
                    </m:d>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𝐺</m:t>
                    </m:r>
                    <m:r>
                      <a:rPr lang="zh-TW" altLang="en-US" i="1" dirty="0">
                        <a:latin typeface="Cambria Math" panose="02040503050406030204" pitchFamily="18" charset="0"/>
                      </a:rPr>
                      <m:t> </m:t>
                    </m:r>
                    <m:r>
                      <a:rPr lang="en-US" altLang="zh-TW" i="1" dirty="0">
                        <a:latin typeface="Cambria Math" panose="02040503050406030204" pitchFamily="18" charset="0"/>
                      </a:rPr>
                      <m:t>|</m:t>
                    </m:r>
                    <m:r>
                      <a:rPr lang="zh-TW" altLang="en-US" i="1" dirty="0" smtClean="0">
                        <a:latin typeface="Cambria Math" panose="02040503050406030204" pitchFamily="18" charset="0"/>
                      </a:rPr>
                      <m:t> </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𝑆</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𝑣</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𝑇</m:t>
                    </m:r>
                    <m:r>
                      <a:rPr lang="en-US" altLang="zh-TW" b="0" i="1" dirty="0" smtClean="0">
                        <a:latin typeface="Cambria Math" panose="02040503050406030204" pitchFamily="18" charset="0"/>
                      </a:rPr>
                      <m:t>}</m:t>
                    </m:r>
                  </m:oMath>
                </a14:m>
                <a:r>
                  <a:rPr lang="zh-TW" altLang="en-US" dirty="0" smtClean="0"/>
                  <a:t>，也就是跨點集的邊所構成的集合，請注意這邊只計算從</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𝑆</m:t>
                    </m:r>
                    <m:r>
                      <a:rPr lang="zh-TW" altLang="en-US" i="1" dirty="0">
                        <a:latin typeface="Cambria Math" panose="02040503050406030204" pitchFamily="18" charset="0"/>
                      </a:rPr>
                      <m:t> </m:t>
                    </m:r>
                  </m:oMath>
                </a14:m>
                <a:r>
                  <a:rPr lang="zh-TW" altLang="en-US" dirty="0" smtClean="0"/>
                  <a:t>跨到</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𝑇</m:t>
                    </m:r>
                    <m:r>
                      <a:rPr lang="zh-TW" altLang="en-US" i="1" dirty="0">
                        <a:latin typeface="Cambria Math" panose="02040503050406030204" pitchFamily="18" charset="0"/>
                      </a:rPr>
                      <m:t> </m:t>
                    </m:r>
                  </m:oMath>
                </a14:m>
                <a:r>
                  <a:rPr lang="zh-TW" altLang="en-US" dirty="0" smtClean="0"/>
                  <a:t>的邊</a:t>
                </a:r>
                <a:endParaRPr lang="en-US" altLang="zh-TW" dirty="0" smtClean="0"/>
              </a:p>
              <a:p>
                <a:endParaRPr lang="en-US" altLang="zh-TW" dirty="0"/>
              </a:p>
            </p:txBody>
          </p:sp>
        </mc:Choice>
        <mc:Fallback>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673687" cy="4351338"/>
              </a:xfrm>
              <a:blipFill rotWithShape="0">
                <a:blip r:embed="rId2"/>
                <a:stretch>
                  <a:fillRect l="-1256" t="-2941" r="-108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10739920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一個割的花費是割集中所有的邊權和，網路流中割的花費就是割集中所有邊的容量和</a:t>
                </a:r>
                <a:endParaRPr lang="en-US" altLang="zh-TW" dirty="0" smtClean="0"/>
              </a:p>
              <a:p>
                <a:r>
                  <a:rPr lang="zh-TW" altLang="en-US" dirty="0" smtClean="0"/>
                  <a:t>如下圖中割的花費為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2</m:t>
                    </m:r>
                    <m:r>
                      <a:rPr lang="en-US" altLang="zh-TW" i="1" dirty="0">
                        <a:latin typeface="Cambria Math" panose="02040503050406030204" pitchFamily="18" charset="0"/>
                      </a:rPr>
                      <m:t>+</m:t>
                    </m:r>
                    <m:r>
                      <a:rPr lang="en-US" altLang="zh-TW" i="1" dirty="0" smtClean="0">
                        <a:latin typeface="Cambria Math" panose="02040503050406030204" pitchFamily="18" charset="0"/>
                      </a:rPr>
                      <m:t>1</m:t>
                    </m:r>
                    <m:r>
                      <a:rPr lang="en-US" altLang="zh-TW" i="1" dirty="0">
                        <a:latin typeface="Cambria Math" panose="02040503050406030204" pitchFamily="18" charset="0"/>
                      </a:rPr>
                      <m:t>=</m:t>
                    </m:r>
                    <m:r>
                      <a:rPr lang="en-US" altLang="zh-TW" i="1" dirty="0" smtClean="0">
                        <a:latin typeface="Cambria Math" panose="02040503050406030204" pitchFamily="18" charset="0"/>
                      </a:rPr>
                      <m:t>3</m:t>
                    </m:r>
                    <m:r>
                      <a:rPr lang="zh-TW" altLang="en-US" i="1" dirty="0">
                        <a:latin typeface="Cambria Math" panose="02040503050406030204" pitchFamily="18" charset="0"/>
                      </a:rPr>
                      <m:t> </m:t>
                    </m:r>
                  </m:oMath>
                </a14:m>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673687" cy="4351338"/>
              </a:xfrm>
              <a:blipFill rotWithShape="0">
                <a:blip r:embed="rId2"/>
                <a:stretch>
                  <a:fillRect l="-1256" t="-2941" r="-742"/>
                </a:stretch>
              </a:blipFill>
            </p:spPr>
            <p:txBody>
              <a:bodyPr/>
              <a:lstStyle/>
              <a:p>
                <a:r>
                  <a:rPr lang="zh-TW" altLang="en-US">
                    <a:noFill/>
                  </a:rPr>
                  <a:t> </a:t>
                </a:r>
              </a:p>
            </p:txBody>
          </p:sp>
        </mc:Fallback>
      </mc:AlternateContent>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1023" y="3431157"/>
            <a:ext cx="5329953" cy="2827690"/>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割的花費</a:t>
            </a:r>
            <a:endParaRPr lang="zh-TW" altLang="en-US" dirty="0"/>
          </a:p>
        </p:txBody>
      </p:sp>
    </p:spTree>
    <p:extLst>
      <p:ext uri="{BB962C8B-B14F-4D97-AF65-F5344CB8AC3E}">
        <p14:creationId xmlns:p14="http://schemas.microsoft.com/office/powerpoint/2010/main" val="397155188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最小割</a:t>
            </a:r>
            <a:endParaRPr lang="zh-TW" altLang="en-US" dirty="0"/>
          </a:p>
        </p:txBody>
      </p:sp>
      <p:sp>
        <p:nvSpPr>
          <p:cNvPr id="4" name="內容版面配置區 3"/>
          <p:cNvSpPr>
            <a:spLocks noGrp="1"/>
          </p:cNvSpPr>
          <p:nvPr>
            <p:ph idx="1"/>
          </p:nvPr>
        </p:nvSpPr>
        <p:spPr>
          <a:xfrm>
            <a:off x="838199" y="1825625"/>
            <a:ext cx="10810165" cy="4351338"/>
          </a:xfrm>
        </p:spPr>
        <p:txBody>
          <a:bodyPr>
            <a:normAutofit/>
          </a:bodyPr>
          <a:lstStyle/>
          <a:p>
            <a:r>
              <a:rPr lang="zh-TW" altLang="en-US" dirty="0" smtClean="0"/>
              <a:t>最小割顧名思義就是在所有割集中花費最小的割</a:t>
            </a:r>
            <a:endParaRPr lang="en-US" altLang="zh-TW" dirty="0" smtClean="0"/>
          </a:p>
          <a:p>
            <a:r>
              <a:rPr lang="zh-TW" altLang="en-US" dirty="0" smtClean="0"/>
              <a:t>下圖就是一個 </a:t>
            </a:r>
            <a:r>
              <a:rPr lang="en-US" altLang="zh-TW" dirty="0" smtClean="0"/>
              <a:t>s-t</a:t>
            </a:r>
            <a:r>
              <a:rPr lang="zh-TW" altLang="en-US" dirty="0" smtClean="0"/>
              <a:t> 最小割，往後在講最小割都是最小 </a:t>
            </a:r>
            <a:r>
              <a:rPr lang="en-US" altLang="zh-TW" dirty="0" smtClean="0"/>
              <a:t>s-t</a:t>
            </a:r>
            <a:r>
              <a:rPr lang="zh-TW" altLang="en-US" dirty="0" smtClean="0"/>
              <a:t> 割</a:t>
            </a:r>
            <a:endParaRPr lang="en-US" altLang="zh-TW" dirty="0" smtClean="0"/>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1023" y="3431157"/>
            <a:ext cx="5329953" cy="2827690"/>
          </a:xfrm>
          <a:prstGeom prst="rect">
            <a:avLst/>
          </a:prstGeom>
        </p:spPr>
      </p:pic>
    </p:spTree>
    <p:extLst>
      <p:ext uri="{BB962C8B-B14F-4D97-AF65-F5344CB8AC3E}">
        <p14:creationId xmlns:p14="http://schemas.microsoft.com/office/powerpoint/2010/main" val="386254941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40" y="3135676"/>
            <a:ext cx="5732562" cy="3041285"/>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最小割</a:t>
            </a:r>
            <a:endParaRPr lang="zh-TW" altLang="en-US" dirty="0"/>
          </a:p>
        </p:txBody>
      </p:sp>
      <p:sp>
        <p:nvSpPr>
          <p:cNvPr id="4" name="內容版面配置區 3"/>
          <p:cNvSpPr>
            <a:spLocks noGrp="1"/>
          </p:cNvSpPr>
          <p:nvPr>
            <p:ph idx="1"/>
          </p:nvPr>
        </p:nvSpPr>
        <p:spPr>
          <a:xfrm>
            <a:off x="838199" y="1825625"/>
            <a:ext cx="10810165" cy="4351338"/>
          </a:xfrm>
        </p:spPr>
        <p:txBody>
          <a:bodyPr>
            <a:normAutofit/>
          </a:bodyPr>
          <a:lstStyle/>
          <a:p>
            <a:r>
              <a:rPr lang="zh-TW" altLang="en-US" dirty="0" smtClean="0"/>
              <a:t>最小割不唯一，下面兩張圖同時是最小割</a:t>
            </a:r>
            <a:endParaRPr lang="en-US" altLang="zh-TW" dirty="0" smtClean="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3281" y="3135676"/>
            <a:ext cx="5732562" cy="3041285"/>
          </a:xfrm>
          <a:prstGeom prst="rect">
            <a:avLst/>
          </a:prstGeom>
        </p:spPr>
      </p:pic>
    </p:spTree>
    <p:extLst>
      <p:ext uri="{BB962C8B-B14F-4D97-AF65-F5344CB8AC3E}">
        <p14:creationId xmlns:p14="http://schemas.microsoft.com/office/powerpoint/2010/main" val="342730062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流</a:t>
                </a:r>
                <a:r>
                  <a:rPr lang="en-US" altLang="zh-TW" dirty="0" smtClean="0"/>
                  <a:t>-</a:t>
                </a:r>
                <a:r>
                  <a:rPr lang="zh-TW" altLang="en-US" dirty="0" smtClean="0"/>
                  <a:t>割對偶性屬於線性規劃的問題，這</a:t>
                </a:r>
                <a:r>
                  <a:rPr lang="zh-TW" altLang="en-US" dirty="0"/>
                  <a:t>邊</a:t>
                </a:r>
                <a:r>
                  <a:rPr lang="zh-TW" altLang="en-US" dirty="0" smtClean="0"/>
                  <a:t>我們用簡單一點的方式來說</a:t>
                </a:r>
                <a:endParaRPr lang="en-US" altLang="zh-TW" dirty="0" smtClean="0"/>
              </a:p>
              <a:p>
                <a:r>
                  <a:rPr lang="zh-TW" altLang="en-US" dirty="0" smtClean="0"/>
                  <a:t>以下用</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𝑆</m:t>
                    </m:r>
                    <m:r>
                      <a:rPr lang="zh-TW" altLang="en-US" i="1" dirty="0">
                        <a:latin typeface="Cambria Math" panose="02040503050406030204" pitchFamily="18" charset="0"/>
                      </a:rPr>
                      <m:t> </m:t>
                    </m:r>
                  </m:oMath>
                </a14:m>
                <a:r>
                  <a:rPr lang="zh-TW" altLang="en-US" dirty="0" smtClean="0"/>
                  <a:t>表示源點這邊的割，用</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𝑇</m:t>
                    </m:r>
                    <m:r>
                      <a:rPr lang="zh-TW" altLang="en-US" i="1" dirty="0">
                        <a:latin typeface="Cambria Math" panose="02040503050406030204" pitchFamily="18" charset="0"/>
                      </a:rPr>
                      <m:t> </m:t>
                    </m:r>
                  </m:oMath>
                </a14:m>
                <a:r>
                  <a:rPr lang="zh-TW" altLang="en-US" dirty="0" smtClean="0"/>
                  <a:t>表示匯點這邊的割</a:t>
                </a:r>
                <a:endParaRPr lang="en-US" altLang="zh-TW" dirty="0" smtClean="0"/>
              </a:p>
              <a:p>
                <a:r>
                  <a:rPr lang="zh-TW" altLang="en-US" dirty="0" smtClean="0"/>
                  <a:t>一張圖中的總流量等於</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𝑆</m:t>
                    </m:r>
                    <m:r>
                      <a:rPr lang="zh-TW" altLang="en-US" i="1" dirty="0" smtClean="0">
                        <a:latin typeface="Cambria Math" panose="02040503050406030204" pitchFamily="18" charset="0"/>
                      </a:rPr>
                      <m:t> </m:t>
                    </m:r>
                  </m:oMath>
                </a14:m>
                <a:r>
                  <a:rPr lang="zh-TW" altLang="en-US" dirty="0" smtClean="0"/>
                  <a:t>到</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𝑇</m:t>
                    </m:r>
                    <m:r>
                      <a:rPr lang="zh-TW" altLang="en-US" i="1" dirty="0">
                        <a:latin typeface="Cambria Math" panose="02040503050406030204" pitchFamily="18" charset="0"/>
                      </a:rPr>
                      <m:t> </m:t>
                    </m:r>
                  </m:oMath>
                </a14:m>
                <a:r>
                  <a:rPr lang="zh-TW" altLang="en-US" dirty="0" smtClean="0"/>
                  <a:t>的流量減</a:t>
                </a:r>
                <a:r>
                  <a:rPr lang="en-US" altLang="zh-TW" dirty="0" smtClean="0"/>
                  <a:t/>
                </a:r>
                <a:br>
                  <a:rPr lang="en-US" altLang="zh-TW" dirty="0" smtClean="0"/>
                </a:br>
                <a:r>
                  <a:rPr lang="zh-TW" altLang="en-US" dirty="0" smtClean="0"/>
                  <a:t>掉</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𝑇</m:t>
                    </m:r>
                    <m:r>
                      <a:rPr lang="zh-TW" altLang="en-US" i="1" dirty="0">
                        <a:latin typeface="Cambria Math" panose="02040503050406030204" pitchFamily="18" charset="0"/>
                      </a:rPr>
                      <m:t> </m:t>
                    </m:r>
                  </m:oMath>
                </a14:m>
                <a:r>
                  <a:rPr lang="zh-TW" altLang="en-US" dirty="0" smtClean="0"/>
                  <a:t>到</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𝑆</m:t>
                    </m:r>
                    <m:r>
                      <a:rPr lang="zh-TW" altLang="en-US" i="1" dirty="0">
                        <a:latin typeface="Cambria Math" panose="02040503050406030204" pitchFamily="18" charset="0"/>
                      </a:rPr>
                      <m:t> </m:t>
                    </m:r>
                  </m:oMath>
                </a14:m>
                <a:r>
                  <a:rPr lang="zh-TW" altLang="en-US" dirty="0" smtClean="0"/>
                  <a:t>的流量</a:t>
                </a:r>
                <a:endParaRPr lang="en-US" altLang="zh-TW" dirty="0" smtClean="0"/>
              </a:p>
              <a:p>
                <a:r>
                  <a:rPr lang="zh-TW" altLang="en-US" dirty="0" smtClean="0"/>
                  <a:t>如右圖的總流量是</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en-US" altLang="zh-TW" i="1" dirty="0">
                        <a:latin typeface="Cambria Math" panose="02040503050406030204" pitchFamily="18" charset="0"/>
                      </a:rPr>
                      <m:t>+</m:t>
                    </m:r>
                    <m:r>
                      <a:rPr lang="en-US" altLang="zh-TW" i="1" dirty="0" smtClean="0">
                        <a:latin typeface="Cambria Math" panose="02040503050406030204" pitchFamily="18" charset="0"/>
                      </a:rPr>
                      <m:t>1</m:t>
                    </m:r>
                    <m:r>
                      <a:rPr lang="en-US" altLang="zh-TW" i="1" dirty="0">
                        <a:latin typeface="Cambria Math" panose="02040503050406030204" pitchFamily="18" charset="0"/>
                      </a:rPr>
                      <m:t>)</m:t>
                    </m:r>
                    <m:r>
                      <a:rPr lang="zh-TW" altLang="en-US" i="1" dirty="0">
                        <a:latin typeface="Cambria Math" panose="02040503050406030204" pitchFamily="18" charset="0"/>
                      </a:rPr>
                      <m:t> </m:t>
                    </m:r>
                    <m:r>
                      <a:rPr lang="en-US" altLang="zh-TW" i="1" dirty="0">
                        <a:latin typeface="Cambria Math" panose="02040503050406030204" pitchFamily="18" charset="0"/>
                      </a:rPr>
                      <m:t>−</m:t>
                    </m:r>
                    <m:r>
                      <a:rPr lang="zh-TW" altLang="en-US" i="1" dirty="0" smtClean="0">
                        <a:latin typeface="Cambria Math" panose="02040503050406030204" pitchFamily="18" charset="0"/>
                      </a:rPr>
                      <m:t> </m:t>
                    </m:r>
                    <m:r>
                      <a:rPr lang="en-US" altLang="zh-TW" i="1" dirty="0" smtClean="0">
                        <a:latin typeface="Cambria Math" panose="02040503050406030204" pitchFamily="18" charset="0"/>
                      </a:rPr>
                      <m:t>1</m:t>
                    </m:r>
                    <m:r>
                      <a:rPr lang="en-US" altLang="zh-TW" i="1" dirty="0">
                        <a:latin typeface="Cambria Math" panose="02040503050406030204" pitchFamily="18" charset="0"/>
                      </a:rPr>
                      <m:t>=</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673687" cy="4351338"/>
              </a:xfrm>
              <a:blipFill rotWithShape="0">
                <a:blip r:embed="rId2"/>
                <a:stretch>
                  <a:fillRect l="-1256" t="-2941"/>
                </a:stretch>
              </a:blipFill>
            </p:spPr>
            <p:txBody>
              <a:bodyPr/>
              <a:lstStyle/>
              <a:p>
                <a:r>
                  <a:rPr lang="zh-TW" altLang="en-US">
                    <a:noFill/>
                  </a:rPr>
                  <a:t> </a:t>
                </a:r>
              </a:p>
            </p:txBody>
          </p:sp>
        </mc:Fallback>
      </mc:AlternateContent>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流</a:t>
            </a:r>
            <a:r>
              <a:rPr lang="en-US" altLang="zh-TW" dirty="0" smtClean="0"/>
              <a:t>-</a:t>
            </a:r>
            <a:r>
              <a:rPr lang="zh-TW" altLang="en-US" dirty="0" smtClean="0"/>
              <a:t>割對偶性</a:t>
            </a:r>
            <a:endParaRPr lang="zh-TW" altLang="en-US" dirty="0"/>
          </a:p>
        </p:txBody>
      </p:sp>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6424" y="3318087"/>
            <a:ext cx="3772858" cy="3082526"/>
          </a:xfrm>
          <a:prstGeom prst="rect">
            <a:avLst/>
          </a:prstGeom>
        </p:spPr>
      </p:pic>
    </p:spTree>
    <p:extLst>
      <p:ext uri="{BB962C8B-B14F-4D97-AF65-F5344CB8AC3E}">
        <p14:creationId xmlns:p14="http://schemas.microsoft.com/office/powerpoint/2010/main" val="207574377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由於水流動時要符合容量限制，因此在任何割中，</a:t>
                </a:r>
                <a:r>
                  <a:rPr lang="zh-TW" altLang="en-US" dirty="0"/>
                  <a:t>由</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𝑆</m:t>
                    </m:r>
                    <m:r>
                      <a:rPr lang="zh-TW" altLang="en-US" i="1" dirty="0">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𝑇</m:t>
                    </m:r>
                    <m:r>
                      <a:rPr lang="zh-TW" altLang="en-US" i="1" dirty="0">
                        <a:latin typeface="Cambria Math" panose="02040503050406030204" pitchFamily="18" charset="0"/>
                      </a:rPr>
                      <m:t> </m:t>
                    </m:r>
                  </m:oMath>
                </a14:m>
                <a:r>
                  <a:rPr lang="zh-TW" altLang="en-US" dirty="0"/>
                  <a:t>的總流量不會大於由</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𝑆</m:t>
                    </m:r>
                    <m:r>
                      <a:rPr lang="zh-TW" altLang="en-US" i="1" dirty="0">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𝑇</m:t>
                    </m:r>
                    <m:r>
                      <a:rPr lang="zh-TW" altLang="en-US" i="1" dirty="0">
                        <a:latin typeface="Cambria Math" panose="02040503050406030204" pitchFamily="18" charset="0"/>
                      </a:rPr>
                      <m:t> </m:t>
                    </m:r>
                  </m:oMath>
                </a14:m>
                <a:r>
                  <a:rPr lang="zh-TW" altLang="en-US" dirty="0"/>
                  <a:t>的總</a:t>
                </a:r>
                <a:r>
                  <a:rPr lang="zh-TW" altLang="en-US" dirty="0" smtClean="0"/>
                  <a:t>容量；反之</a:t>
                </a:r>
                <a:r>
                  <a:rPr lang="zh-TW" altLang="en-US" dirty="0"/>
                  <a:t>由</a:t>
                </a:r>
                <a14:m>
                  <m:oMath xmlns:m="http://schemas.openxmlformats.org/officeDocument/2006/math">
                    <m:r>
                      <a:rPr lang="zh-TW" altLang="en-US" i="1" dirty="0" smtClean="0">
                        <a:latin typeface="Cambria Math" panose="02040503050406030204" pitchFamily="18" charset="0"/>
                      </a:rPr>
                      <m:t> </m:t>
                    </m:r>
                    <m:r>
                      <a:rPr lang="en-US" altLang="zh-TW" i="1" dirty="0">
                        <a:latin typeface="Cambria Math" panose="02040503050406030204" pitchFamily="18" charset="0"/>
                      </a:rPr>
                      <m:t>𝑇</m:t>
                    </m:r>
                    <m:r>
                      <a:rPr lang="zh-TW" altLang="en-US" i="1" dirty="0">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𝑆</m:t>
                    </m:r>
                    <m:r>
                      <a:rPr lang="zh-TW" altLang="en-US" i="1" dirty="0">
                        <a:latin typeface="Cambria Math" panose="02040503050406030204" pitchFamily="18" charset="0"/>
                      </a:rPr>
                      <m:t> </m:t>
                    </m:r>
                  </m:oMath>
                </a14:m>
                <a:r>
                  <a:rPr lang="zh-TW" altLang="en-US" dirty="0"/>
                  <a:t>的總流量不會大於由</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𝑇</m:t>
                    </m:r>
                    <m:r>
                      <a:rPr lang="zh-TW" altLang="en-US" i="1" dirty="0">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𝑆</m:t>
                    </m:r>
                    <m:r>
                      <a:rPr lang="zh-TW" altLang="en-US" i="1" dirty="0">
                        <a:latin typeface="Cambria Math" panose="02040503050406030204" pitchFamily="18" charset="0"/>
                      </a:rPr>
                      <m:t> </m:t>
                    </m:r>
                  </m:oMath>
                </a14:m>
                <a:r>
                  <a:rPr lang="zh-TW" altLang="en-US" dirty="0"/>
                  <a:t>的總</a:t>
                </a:r>
                <a:r>
                  <a:rPr lang="zh-TW" altLang="en-US" dirty="0" smtClean="0"/>
                  <a:t>容量</a:t>
                </a:r>
                <a:endParaRPr lang="en-US" altLang="zh-TW" dirty="0" smtClean="0"/>
              </a:p>
              <a:p>
                <a:r>
                  <a:rPr lang="zh-TW" altLang="en-US" dirty="0" smtClean="0"/>
                  <a:t>如果找到了</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𝑆</m:t>
                    </m:r>
                    <m:r>
                      <a:rPr lang="zh-TW" altLang="en-US" i="1" dirty="0">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𝑇</m:t>
                    </m:r>
                    <m:r>
                      <a:rPr lang="zh-TW" altLang="en-US" i="1" dirty="0">
                        <a:latin typeface="Cambria Math" panose="02040503050406030204" pitchFamily="18" charset="0"/>
                      </a:rPr>
                      <m:t> </m:t>
                    </m:r>
                  </m:oMath>
                </a14:m>
                <a:r>
                  <a:rPr lang="zh-TW" altLang="en-US" dirty="0"/>
                  <a:t>的</a:t>
                </a:r>
                <a:r>
                  <a:rPr lang="zh-TW" altLang="en-US" dirty="0" smtClean="0"/>
                  <a:t>總容量和最小的分</a:t>
                </a:r>
                <a:r>
                  <a:rPr lang="en-US" altLang="zh-TW" dirty="0" smtClean="0"/>
                  <a:t/>
                </a:r>
                <a:br>
                  <a:rPr lang="en-US" altLang="zh-TW" dirty="0" smtClean="0"/>
                </a:br>
                <a:r>
                  <a:rPr lang="zh-TW" altLang="en-US" dirty="0" smtClean="0"/>
                  <a:t>割方法，則找到 </a:t>
                </a:r>
                <a:r>
                  <a:rPr lang="en-US" altLang="zh-TW" dirty="0" smtClean="0"/>
                  <a:t>s-t</a:t>
                </a:r>
                <a:r>
                  <a:rPr lang="zh-TW" altLang="en-US" dirty="0" smtClean="0"/>
                  <a:t> 的最小割</a:t>
                </a:r>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673687" cy="4351338"/>
              </a:xfrm>
              <a:blipFill rotWithShape="0">
                <a:blip r:embed="rId2"/>
                <a:stretch>
                  <a:fillRect l="-1256" t="-2941" r="-1199"/>
                </a:stretch>
              </a:blipFill>
            </p:spPr>
            <p:txBody>
              <a:bodyPr/>
              <a:lstStyle/>
              <a:p>
                <a:r>
                  <a:rPr lang="zh-TW" altLang="en-US">
                    <a:noFill/>
                  </a:rPr>
                  <a:t> </a:t>
                </a:r>
              </a:p>
            </p:txBody>
          </p:sp>
        </mc:Fallback>
      </mc:AlternateContent>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流</a:t>
            </a:r>
            <a:r>
              <a:rPr lang="en-US" altLang="zh-TW" dirty="0" smtClean="0"/>
              <a:t>-</a:t>
            </a:r>
            <a:r>
              <a:rPr lang="zh-TW" altLang="en-US" dirty="0" smtClean="0"/>
              <a:t>割對偶性</a:t>
            </a:r>
            <a:endParaRPr lang="zh-TW" altLang="en-US" dirty="0"/>
          </a:p>
        </p:txBody>
      </p:sp>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6424" y="3318087"/>
            <a:ext cx="3772858" cy="3082526"/>
          </a:xfrm>
          <a:prstGeom prst="rect">
            <a:avLst/>
          </a:prstGeom>
        </p:spPr>
      </p:pic>
    </p:spTree>
    <p:extLst>
      <p:ext uri="{BB962C8B-B14F-4D97-AF65-F5344CB8AC3E}">
        <p14:creationId xmlns:p14="http://schemas.microsoft.com/office/powerpoint/2010/main" val="313030038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如果容量大於流量，則水流可以繼續增加而不會超過限制</a:t>
                </a:r>
                <a:endParaRPr lang="en-US" altLang="zh-TW" dirty="0" smtClean="0"/>
              </a:p>
              <a:p>
                <a:r>
                  <a:rPr lang="zh-TW" altLang="en-US" dirty="0" smtClean="0"/>
                  <a:t>當無法繼續增加流量時，一定會有一些邊滿流，也就是整個網路的瓶頸</a:t>
                </a:r>
                <a:endParaRPr lang="en-US" altLang="zh-TW" dirty="0" smtClean="0"/>
              </a:p>
              <a:p>
                <a:r>
                  <a:rPr lang="zh-TW" altLang="en-US" dirty="0" smtClean="0"/>
                  <a:t>因此一個網路最大流量就是所有瓶頸的</a:t>
                </a:r>
                <a:r>
                  <a:rPr lang="en-US" altLang="zh-TW" dirty="0" smtClean="0"/>
                  <a:t/>
                </a:r>
                <a:br>
                  <a:rPr lang="en-US" altLang="zh-TW" dirty="0" smtClean="0"/>
                </a:br>
                <a:r>
                  <a:rPr lang="zh-TW" altLang="en-US" dirty="0" smtClean="0"/>
                  <a:t>總容量，而最大流量的瓶頸會出現在由</a:t>
                </a:r>
                <a:r>
                  <a:rPr lang="en-US" altLang="zh-TW" dirty="0" smtClean="0"/>
                  <a:t/>
                </a:r>
                <a:br>
                  <a:rPr lang="en-US" altLang="zh-TW" dirty="0" smtClean="0"/>
                </a:b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𝑆</m:t>
                    </m:r>
                    <m:r>
                      <a:rPr lang="zh-TW" altLang="en-US" i="1" dirty="0">
                        <a:latin typeface="Cambria Math" panose="02040503050406030204" pitchFamily="18" charset="0"/>
                      </a:rPr>
                      <m:t> </m:t>
                    </m:r>
                  </m:oMath>
                </a14:m>
                <a:r>
                  <a:rPr lang="zh-TW" altLang="en-US" dirty="0" smtClean="0"/>
                  <a:t>到</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𝑇</m:t>
                    </m:r>
                    <m:r>
                      <a:rPr lang="zh-TW" altLang="en-US" i="1" dirty="0">
                        <a:latin typeface="Cambria Math" panose="02040503050406030204" pitchFamily="18" charset="0"/>
                      </a:rPr>
                      <m:t> </m:t>
                    </m:r>
                  </m:oMath>
                </a14:m>
                <a:r>
                  <a:rPr lang="zh-TW" altLang="en-US" dirty="0" smtClean="0"/>
                  <a:t>總容量最小的一種分割方式</a:t>
                </a:r>
                <a:endParaRPr lang="en-US" altLang="zh-TW" dirty="0" smtClean="0"/>
              </a:p>
              <a:p>
                <a:pPr marL="0" indent="0">
                  <a:buNone/>
                </a:pPr>
                <a14:m>
                  <m:oMath xmlns:m="http://schemas.openxmlformats.org/officeDocument/2006/math">
                    <m:r>
                      <a:rPr lang="en-US" altLang="zh-TW" i="1">
                        <a:latin typeface="Cambria Math" panose="02040503050406030204" pitchFamily="18" charset="0"/>
                      </a:rPr>
                      <m:t>⇒</m:t>
                    </m:r>
                    <m:r>
                      <a:rPr lang="zh-TW" altLang="en-US" i="1">
                        <a:latin typeface="Cambria Math" panose="02040503050406030204" pitchFamily="18" charset="0"/>
                      </a:rPr>
                      <m:t> </m:t>
                    </m:r>
                  </m:oMath>
                </a14:m>
                <a:r>
                  <a:rPr lang="zh-TW" altLang="en-US" dirty="0" smtClean="0"/>
                  <a:t>最小割</a:t>
                </a:r>
                <a:endParaRPr lang="en-US" altLang="zh-TW" i="1" dirty="0" smtClean="0">
                  <a:latin typeface="Cambria Math" panose="02040503050406030204" pitchFamily="18" charset="0"/>
                </a:endParaRPr>
              </a:p>
              <a:p>
                <a:pPr marL="0" indent="0">
                  <a:buNone/>
                </a:pPr>
                <a14:m>
                  <m:oMath xmlns:m="http://schemas.openxmlformats.org/officeDocument/2006/math">
                    <m:r>
                      <a:rPr lang="en-US" altLang="zh-TW" i="1">
                        <a:latin typeface="Cambria Math" panose="02040503050406030204" pitchFamily="18" charset="0"/>
                      </a:rPr>
                      <m:t>⇒</m:t>
                    </m:r>
                    <m:r>
                      <a:rPr lang="zh-TW" altLang="en-US" i="1">
                        <a:latin typeface="Cambria Math" panose="02040503050406030204" pitchFamily="18" charset="0"/>
                      </a:rPr>
                      <m:t> </m:t>
                    </m:r>
                  </m:oMath>
                </a14:m>
                <a:r>
                  <a:rPr lang="zh-TW" altLang="en-US" dirty="0"/>
                  <a:t>最大流流量 </a:t>
                </a:r>
                <a:r>
                  <a:rPr lang="en-US" altLang="zh-TW" dirty="0"/>
                  <a:t>=</a:t>
                </a:r>
                <a:r>
                  <a:rPr lang="zh-TW" altLang="en-US" dirty="0"/>
                  <a:t> 最小割花費</a:t>
                </a:r>
                <a:endParaRPr lang="en-US" altLang="zh-TW" dirty="0"/>
              </a:p>
              <a:p>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673687" cy="4351338"/>
              </a:xfrm>
              <a:blipFill rotWithShape="0">
                <a:blip r:embed="rId2"/>
                <a:stretch>
                  <a:fillRect l="-1256" t="-2941" r="-742"/>
                </a:stretch>
              </a:blipFill>
            </p:spPr>
            <p:txBody>
              <a:bodyPr/>
              <a:lstStyle/>
              <a:p>
                <a:r>
                  <a:rPr lang="zh-TW" altLang="en-US">
                    <a:noFill/>
                  </a:rPr>
                  <a:t> </a:t>
                </a:r>
              </a:p>
            </p:txBody>
          </p:sp>
        </mc:Fallback>
      </mc:AlternateContent>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最大流最小割定理</a:t>
            </a:r>
            <a:endParaRPr lang="zh-TW" altLang="en-US" dirty="0"/>
          </a:p>
        </p:txBody>
      </p:sp>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6424" y="3318087"/>
            <a:ext cx="3772858" cy="3082526"/>
          </a:xfrm>
          <a:prstGeom prst="rect">
            <a:avLst/>
          </a:prstGeom>
        </p:spPr>
      </p:pic>
    </p:spTree>
    <p:extLst>
      <p:ext uri="{BB962C8B-B14F-4D97-AF65-F5344CB8AC3E}">
        <p14:creationId xmlns:p14="http://schemas.microsoft.com/office/powerpoint/2010/main" val="326620464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你會發現，增廣路算法的中止條件是，在剩餘網路中源點及匯點不存在連通的路徑</a:t>
            </a:r>
            <a:endParaRPr lang="en-US" altLang="zh-TW" dirty="0" smtClean="0"/>
          </a:p>
          <a:p>
            <a:r>
              <a:rPr lang="zh-TW" altLang="en-US" dirty="0" smtClean="0"/>
              <a:t>如果不存在連通的路徑，代表網路中的瓶頸均滿流了，而瓶頸總容量就是最小割，且割的花費會</a:t>
            </a:r>
            <a:r>
              <a:rPr lang="en-US" altLang="zh-TW" dirty="0" smtClean="0"/>
              <a:t/>
            </a:r>
            <a:br>
              <a:rPr lang="en-US" altLang="zh-TW" dirty="0" smtClean="0"/>
            </a:br>
            <a:r>
              <a:rPr lang="zh-TW" altLang="en-US" dirty="0" smtClean="0"/>
              <a:t>等於最大流的流量，因此可以證明增廣</a:t>
            </a:r>
            <a:r>
              <a:rPr lang="en-US" altLang="zh-TW" dirty="0" smtClean="0"/>
              <a:t/>
            </a:r>
            <a:br>
              <a:rPr lang="en-US" altLang="zh-TW" dirty="0" smtClean="0"/>
            </a:br>
            <a:r>
              <a:rPr lang="zh-TW" altLang="en-US" dirty="0" smtClean="0"/>
              <a:t>路算法是正確的</a:t>
            </a:r>
            <a:endParaRPr lang="en-US" altLang="zh-TW" dirty="0" smtClean="0"/>
          </a:p>
        </p:txBody>
      </p:sp>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最大流最小割定理</a:t>
            </a:r>
            <a:endParaRPr lang="zh-TW" altLang="en-US" dirty="0"/>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36424" y="3318087"/>
            <a:ext cx="3772858" cy="3082526"/>
          </a:xfrm>
          <a:prstGeom prst="rect">
            <a:avLst/>
          </a:prstGeom>
        </p:spPr>
      </p:pic>
    </p:spTree>
    <p:extLst>
      <p:ext uri="{BB962C8B-B14F-4D97-AF65-F5344CB8AC3E}">
        <p14:creationId xmlns:p14="http://schemas.microsoft.com/office/powerpoint/2010/main" val="23503757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Greedy</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接著依</a:t>
                </a:r>
                <a14:m>
                  <m:oMath xmlns:m="http://schemas.openxmlformats.org/officeDocument/2006/math">
                    <m:r>
                      <a:rPr lang="en-US" altLang="zh-TW" b="0" i="0" smtClean="0">
                        <a:latin typeface="Cambria Math" panose="02040503050406030204" pitchFamily="18" charset="0"/>
                      </a:rPr>
                      <m:t> </m:t>
                    </m:r>
                    <m:r>
                      <m:rPr>
                        <m:sty m:val="p"/>
                      </m:rPr>
                      <a:rPr lang="en-US" altLang="zh-TW" b="0" i="0" smtClean="0">
                        <a:latin typeface="Cambria Math" panose="02040503050406030204" pitchFamily="18" charset="0"/>
                      </a:rPr>
                      <m:t>s</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r>
                      <a:rPr lang="en-US" altLang="zh-TW" b="0" i="1" smtClean="0">
                        <a:latin typeface="Cambria Math" panose="02040503050406030204" pitchFamily="18" charset="0"/>
                      </a:rPr>
                      <m:t> </m:t>
                    </m:r>
                  </m:oMath>
                </a14:m>
                <a:r>
                  <a:rPr lang="zh-TW" altLang="en-US" dirty="0" smtClean="0"/>
                  <a:t>將流量增加</a:t>
                </a:r>
                <a:endParaRPr lang="en-US" altLang="zh-TW" dirty="0" smtClean="0"/>
              </a:p>
              <a:p>
                <a:r>
                  <a:rPr lang="zh-TW" altLang="en-US" dirty="0" smtClean="0"/>
                  <a:t>增加後當前流量為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2</m:t>
                    </m:r>
                    <m:r>
                      <a:rPr lang="zh-TW" altLang="en-US" i="1" dirty="0">
                        <a:latin typeface="Cambria Math" panose="02040503050406030204" pitchFamily="18" charset="0"/>
                      </a:rPr>
                      <m:t> </m:t>
                    </m:r>
                  </m:oMath>
                </a14:m>
                <a:endParaRPr lang="zh-TW" altLang="en-US" dirty="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09086531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5D1B1D8-7B5A-4BED-AB39-CB90796B6FDF}"/>
              </a:ext>
            </a:extLst>
          </p:cNvPr>
          <p:cNvSpPr>
            <a:spLocks noGrp="1"/>
          </p:cNvSpPr>
          <p:nvPr>
            <p:ph type="title"/>
          </p:nvPr>
        </p:nvSpPr>
        <p:spPr/>
        <p:txBody>
          <a:bodyPr/>
          <a:lstStyle/>
          <a:p>
            <a:r>
              <a:rPr lang="en-US" altLang="zh-TW" dirty="0" smtClean="0"/>
              <a:t>Example Problem</a:t>
            </a:r>
            <a:endParaRPr lang="zh-TW" altLang="en-US" dirty="0"/>
          </a:p>
        </p:txBody>
      </p:sp>
      <p:sp>
        <p:nvSpPr>
          <p:cNvPr id="3" name="文字版面配置區 2">
            <a:extLst>
              <a:ext uri="{FF2B5EF4-FFF2-40B4-BE49-F238E27FC236}">
                <a16:creationId xmlns="" xmlns:a16="http://schemas.microsoft.com/office/drawing/2014/main"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55184478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大部</a:t>
            </a:r>
            <a:r>
              <a:rPr lang="zh-TW" altLang="en-US" dirty="0"/>
              <a:t>分</a:t>
            </a:r>
            <a:r>
              <a:rPr lang="zh-TW" altLang="en-US" dirty="0" smtClean="0"/>
              <a:t>網路流的題目都看不出這是網路流</a:t>
            </a:r>
            <a:endParaRPr lang="en-US" altLang="zh-TW" dirty="0" smtClean="0"/>
          </a:p>
          <a:p>
            <a:endParaRPr lang="en-US" altLang="zh-TW" dirty="0"/>
          </a:p>
          <a:p>
            <a:r>
              <a:rPr lang="zh-TW" altLang="en-US" dirty="0" smtClean="0"/>
              <a:t>舉個例子</a:t>
            </a:r>
            <a:endParaRPr lang="en-US" altLang="zh-TW" dirty="0" smtClean="0"/>
          </a:p>
        </p:txBody>
      </p:sp>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題目</a:t>
            </a:r>
            <a:endParaRPr lang="zh-TW" altLang="en-US" dirty="0"/>
          </a:p>
        </p:txBody>
      </p:sp>
    </p:spTree>
    <p:extLst>
      <p:ext uri="{BB962C8B-B14F-4D97-AF65-F5344CB8AC3E}">
        <p14:creationId xmlns:p14="http://schemas.microsoft.com/office/powerpoint/2010/main" val="219273019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有</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𝑁</m:t>
                    </m:r>
                    <m:r>
                      <a:rPr lang="zh-TW" altLang="en-US" i="1" dirty="0">
                        <a:latin typeface="Cambria Math" panose="02040503050406030204" pitchFamily="18" charset="0"/>
                      </a:rPr>
                      <m:t> </m:t>
                    </m:r>
                  </m:oMath>
                </a14:m>
                <a:r>
                  <a:rPr lang="zh-TW" altLang="en-US" dirty="0" smtClean="0"/>
                  <a:t>個英雄與</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𝑀</m:t>
                    </m:r>
                    <m:r>
                      <a:rPr lang="zh-TW" altLang="en-US" i="1" dirty="0">
                        <a:latin typeface="Cambria Math" panose="02040503050406030204" pitchFamily="18" charset="0"/>
                      </a:rPr>
                      <m:t> </m:t>
                    </m:r>
                  </m:oMath>
                </a14:m>
                <a:r>
                  <a:rPr lang="zh-TW" altLang="en-US" dirty="0" smtClean="0"/>
                  <a:t>個怪物，每個英雄只能殺特定幾種怪物，且每個英雄至多殺一隻怪物。現在有</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𝐾</m:t>
                    </m:r>
                    <m:r>
                      <a:rPr lang="zh-TW" altLang="en-US" i="1" dirty="0">
                        <a:latin typeface="Cambria Math" panose="02040503050406030204" pitchFamily="18" charset="0"/>
                      </a:rPr>
                      <m:t> </m:t>
                    </m:r>
                  </m:oMath>
                </a14:m>
                <a:r>
                  <a:rPr lang="zh-TW" altLang="en-US" dirty="0" smtClean="0"/>
                  <a:t>瓶藥水，喝一瓶能使一位英雄多殺一隻怪物，每位英雄至多喝一瓶，請問在最好的策略下最多能殺幾隻怪物？</a:t>
                </a:r>
                <a:endParaRPr lang="en-US" altLang="zh-TW" dirty="0" smtClean="0"/>
              </a:p>
              <a:p>
                <a:endParaRPr lang="en-US" altLang="zh-TW" dirty="0"/>
              </a:p>
              <a:p>
                <a:r>
                  <a:rPr lang="zh-TW" altLang="en-US" dirty="0" smtClean="0"/>
                  <a:t>網路流？</a:t>
                </a:r>
                <a:endParaRPr lang="en-US" altLang="zh-TW" dirty="0" smtClean="0"/>
              </a:p>
              <a:p>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673687" cy="4351338"/>
              </a:xfrm>
              <a:blipFill rotWithShape="0">
                <a:blip r:embed="rId2"/>
                <a:stretch>
                  <a:fillRect l="-1256" t="-2941" r="-5254"/>
                </a:stretch>
              </a:blipFill>
            </p:spPr>
            <p:txBody>
              <a:bodyPr/>
              <a:lstStyle/>
              <a:p>
                <a:r>
                  <a:rPr lang="zh-TW" altLang="en-US">
                    <a:noFill/>
                  </a:rPr>
                  <a:t> </a:t>
                </a:r>
              </a:p>
            </p:txBody>
          </p:sp>
        </mc:Fallback>
      </mc:AlternateContent>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TIOJ</a:t>
            </a:r>
            <a:r>
              <a:rPr lang="zh-TW" altLang="en-US" dirty="0" smtClean="0"/>
              <a:t> </a:t>
            </a:r>
            <a:r>
              <a:rPr lang="en-US" altLang="zh-TW" dirty="0" smtClean="0"/>
              <a:t>2134</a:t>
            </a:r>
            <a:r>
              <a:rPr lang="zh-TW" altLang="en-US" dirty="0" smtClean="0"/>
              <a:t> 魔法藥水</a:t>
            </a:r>
            <a:endParaRPr lang="zh-TW" altLang="en-US" dirty="0"/>
          </a:p>
        </p:txBody>
      </p:sp>
    </p:spTree>
    <p:extLst>
      <p:ext uri="{BB962C8B-B14F-4D97-AF65-F5344CB8AC3E}">
        <p14:creationId xmlns:p14="http://schemas.microsoft.com/office/powerpoint/2010/main" val="401977335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通常在網路流這類題目中，不會修改模板的 </a:t>
            </a:r>
            <a:r>
              <a:rPr lang="en-US" altLang="zh-TW" dirty="0" smtClean="0"/>
              <a:t>code</a:t>
            </a:r>
            <a:r>
              <a:rPr lang="zh-TW" altLang="en-US" dirty="0" smtClean="0"/>
              <a:t>，取而代之的會建構網路流的「模型」</a:t>
            </a:r>
            <a:endParaRPr lang="en-US" altLang="zh-TW" dirty="0" smtClean="0"/>
          </a:p>
          <a:p>
            <a:endParaRPr lang="en-US" altLang="zh-TW" dirty="0"/>
          </a:p>
          <a:p>
            <a:r>
              <a:rPr lang="zh-TW" altLang="en-US" dirty="0" smtClean="0"/>
              <a:t>可能是最大流的模型或是最小割的模型</a:t>
            </a:r>
            <a:endParaRPr lang="en-US" altLang="zh-TW" dirty="0" smtClean="0"/>
          </a:p>
        </p:txBody>
      </p:sp>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建模</a:t>
            </a:r>
            <a:endParaRPr lang="zh-TW" altLang="en-US" dirty="0"/>
          </a:p>
        </p:txBody>
      </p:sp>
    </p:spTree>
    <p:extLst>
      <p:ext uri="{BB962C8B-B14F-4D97-AF65-F5344CB8AC3E}">
        <p14:creationId xmlns:p14="http://schemas.microsoft.com/office/powerpoint/2010/main" val="300088859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4890" y="3261412"/>
            <a:ext cx="6153161" cy="3050488"/>
          </a:xfrm>
          <a:prstGeom prst="rect">
            <a:avLst/>
          </a:prstGeom>
        </p:spPr>
      </p:pic>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本題採用最大流的模型</a:t>
                </a:r>
                <a:endParaRPr lang="en-US" altLang="zh-TW" dirty="0"/>
              </a:p>
              <a:p>
                <a:r>
                  <a:rPr lang="zh-TW" altLang="en-US" dirty="0" smtClean="0"/>
                  <a:t>先建立一個</a:t>
                </a:r>
                <a:r>
                  <a:rPr lang="zh-TW" altLang="en-US" dirty="0"/>
                  <a:t>源</a:t>
                </a:r>
                <a:r>
                  <a:rPr lang="zh-TW" altLang="en-US" dirty="0" smtClean="0"/>
                  <a:t>點，並將源點指到兩個點，其容量分別是</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𝑁</m:t>
                    </m:r>
                    <m:r>
                      <a:rPr lang="en-US" altLang="zh-TW" b="0" i="1" smtClean="0">
                        <a:latin typeface="Cambria Math" panose="02040503050406030204" pitchFamily="18" charset="0"/>
                      </a:rPr>
                      <m:t> </m:t>
                    </m:r>
                  </m:oMath>
                </a14:m>
                <a:r>
                  <a:rPr lang="zh-TW" altLang="en-US" dirty="0" smtClean="0"/>
                  <a:t>與</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𝐾</m:t>
                    </m:r>
                    <m:r>
                      <a:rPr lang="zh-TW" altLang="en-US" i="1" dirty="0">
                        <a:latin typeface="Cambria Math" panose="02040503050406030204" pitchFamily="18" charset="0"/>
                      </a:rPr>
                      <m:t> </m:t>
                    </m:r>
                  </m:oMath>
                </a14:m>
                <a:endParaRPr lang="en-US" altLang="zh-TW" dirty="0" smtClean="0"/>
              </a:p>
              <a:p>
                <a:r>
                  <a:rPr lang="zh-TW" altLang="en-US" dirty="0" smtClean="0"/>
                  <a:t>代表</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𝑁</m:t>
                    </m:r>
                    <m:r>
                      <a:rPr lang="zh-TW" altLang="en-US" i="1" dirty="0">
                        <a:latin typeface="Cambria Math" panose="02040503050406030204" pitchFamily="18" charset="0"/>
                      </a:rPr>
                      <m:t> </m:t>
                    </m:r>
                  </m:oMath>
                </a14:m>
                <a:r>
                  <a:rPr lang="zh-TW" altLang="en-US" dirty="0" smtClean="0"/>
                  <a:t>位英雄與</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𝐾</m:t>
                    </m:r>
                    <m:r>
                      <a:rPr lang="zh-TW" altLang="en-US" i="1">
                        <a:latin typeface="Cambria Math" panose="02040503050406030204" pitchFamily="18" charset="0"/>
                      </a:rPr>
                      <m:t> </m:t>
                    </m:r>
                  </m:oMath>
                </a14:m>
                <a:r>
                  <a:rPr lang="zh-TW" altLang="en-US" dirty="0" smtClean="0"/>
                  <a:t>瓶藥水</a:t>
                </a:r>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673687" cy="4351338"/>
              </a:xfrm>
              <a:blipFill rotWithShape="0">
                <a:blip r:embed="rId3"/>
                <a:stretch>
                  <a:fillRect l="-1256" t="-2941"/>
                </a:stretch>
              </a:blipFill>
            </p:spPr>
            <p:txBody>
              <a:bodyPr/>
              <a:lstStyle/>
              <a:p>
                <a:r>
                  <a:rPr lang="zh-TW" altLang="en-US">
                    <a:noFill/>
                  </a:rPr>
                  <a:t> </a:t>
                </a:r>
              </a:p>
            </p:txBody>
          </p:sp>
        </mc:Fallback>
      </mc:AlternateContent>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TIOJ</a:t>
            </a:r>
            <a:r>
              <a:rPr lang="zh-TW" altLang="en-US" dirty="0" smtClean="0"/>
              <a:t> </a:t>
            </a:r>
            <a:r>
              <a:rPr lang="en-US" altLang="zh-TW" dirty="0" smtClean="0"/>
              <a:t>2134</a:t>
            </a:r>
            <a:r>
              <a:rPr lang="zh-TW" altLang="en-US" dirty="0" smtClean="0"/>
              <a:t> 魔法藥水</a:t>
            </a:r>
            <a:endParaRPr lang="zh-TW" altLang="en-US" dirty="0"/>
          </a:p>
        </p:txBody>
      </p:sp>
    </p:spTree>
    <p:extLst>
      <p:ext uri="{BB962C8B-B14F-4D97-AF65-F5344CB8AC3E}">
        <p14:creationId xmlns:p14="http://schemas.microsoft.com/office/powerpoint/2010/main" val="323453125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4890" y="3261412"/>
            <a:ext cx="6153161" cy="305048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TIOJ</a:t>
            </a:r>
            <a:r>
              <a:rPr lang="zh-TW" altLang="en-US" dirty="0" smtClean="0"/>
              <a:t> </a:t>
            </a:r>
            <a:r>
              <a:rPr lang="en-US" altLang="zh-TW" dirty="0" smtClean="0"/>
              <a:t>2134</a:t>
            </a:r>
            <a:r>
              <a:rPr lang="zh-TW" altLang="en-US" dirty="0" smtClean="0"/>
              <a:t> 魔法藥水</a:t>
            </a:r>
            <a:endParaRPr lang="zh-TW" altLang="en-US" dirty="0"/>
          </a:p>
        </p:txBody>
      </p:sp>
      <mc:AlternateContent xmlns:mc="http://schemas.openxmlformats.org/markup-compatibility/2006" xmlns:a14="http://schemas.microsoft.com/office/drawing/2010/main">
        <mc:Choice Requires="a14">
          <p:sp>
            <p:nvSpPr>
              <p:cNvPr id="5" name="內容版面配置區 4"/>
              <p:cNvSpPr>
                <a:spLocks noGrp="1"/>
              </p:cNvSpPr>
              <p:nvPr>
                <p:ph idx="1"/>
              </p:nvPr>
            </p:nvSpPr>
            <p:spPr/>
            <p:txBody>
              <a:bodyPr/>
              <a:lstStyle/>
              <a:p>
                <a:r>
                  <a:rPr lang="zh-TW" altLang="en-US" dirty="0" smtClean="0"/>
                  <a:t>接著分別將這兩個點接到</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𝑁</m:t>
                    </m:r>
                    <m:r>
                      <a:rPr lang="zh-TW" altLang="en-US" i="1" dirty="0">
                        <a:latin typeface="Cambria Math" panose="02040503050406030204" pitchFamily="18" charset="0"/>
                      </a:rPr>
                      <m:t> </m:t>
                    </m:r>
                  </m:oMath>
                </a14:m>
                <a:r>
                  <a:rPr lang="zh-TW" altLang="en-US" dirty="0" smtClean="0"/>
                  <a:t>位英雄，容量均為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endParaRPr lang="en-US" altLang="zh-TW" dirty="0" smtClean="0"/>
              </a:p>
              <a:p>
                <a:r>
                  <a:rPr lang="zh-TW" altLang="en-US" dirty="0" smtClean="0"/>
                  <a:t>分別代表</a:t>
                </a:r>
                <a:r>
                  <a:rPr lang="zh-TW" altLang="en-US" dirty="0"/>
                  <a:t>每</a:t>
                </a:r>
                <a:r>
                  <a:rPr lang="zh-TW" altLang="en-US" dirty="0" smtClean="0"/>
                  <a:t>位英雄最多只能殺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r>
                  <a:rPr lang="zh-TW" altLang="en-US" dirty="0" smtClean="0"/>
                  <a:t>隻怪物與喝</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r>
                  <a:rPr lang="zh-TW" altLang="en-US" dirty="0" smtClean="0"/>
                  <a:t>瓶藥水</a:t>
                </a:r>
                <a:endParaRPr lang="zh-TW" altLang="en-US" dirty="0"/>
              </a:p>
            </p:txBody>
          </p:sp>
        </mc:Choice>
        <mc:Fallback xmlns="">
          <p:sp>
            <p:nvSpPr>
              <p:cNvPr id="5" name="內容版面配置區 4"/>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2596173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4890" y="3261412"/>
            <a:ext cx="6153161" cy="305048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TIOJ</a:t>
            </a:r>
            <a:r>
              <a:rPr lang="zh-TW" altLang="en-US" dirty="0" smtClean="0"/>
              <a:t> </a:t>
            </a:r>
            <a:r>
              <a:rPr lang="en-US" altLang="zh-TW" dirty="0" smtClean="0"/>
              <a:t>2134</a:t>
            </a:r>
            <a:r>
              <a:rPr lang="zh-TW" altLang="en-US" dirty="0" smtClean="0"/>
              <a:t> 魔法藥水</a:t>
            </a:r>
            <a:endParaRPr lang="zh-TW" altLang="en-US" dirty="0"/>
          </a:p>
        </p:txBody>
      </p:sp>
      <mc:AlternateContent xmlns:mc="http://schemas.openxmlformats.org/markup-compatibility/2006" xmlns:a14="http://schemas.microsoft.com/office/drawing/2010/main">
        <mc:Choice Requires="a14">
          <p:sp>
            <p:nvSpPr>
              <p:cNvPr id="5" name="內容版面配置區 4"/>
              <p:cNvSpPr>
                <a:spLocks noGrp="1"/>
              </p:cNvSpPr>
              <p:nvPr>
                <p:ph idx="1"/>
              </p:nvPr>
            </p:nvSpPr>
            <p:spPr/>
            <p:txBody>
              <a:bodyPr/>
              <a:lstStyle/>
              <a:p>
                <a:r>
                  <a:rPr lang="zh-TW" altLang="en-US" dirty="0" smtClean="0"/>
                  <a:t>將每位英雄接到其能殺的怪物，容量均為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endParaRPr lang="en-US" altLang="zh-TW" dirty="0" smtClean="0"/>
              </a:p>
              <a:p>
                <a:r>
                  <a:rPr lang="zh-TW" altLang="en-US" dirty="0" smtClean="0"/>
                  <a:t>代表該英雄能殺死該怪物至多</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r>
                  <a:rPr lang="zh-TW" altLang="en-US" dirty="0" smtClean="0"/>
                  <a:t>次</a:t>
                </a:r>
                <a:endParaRPr lang="zh-TW" altLang="en-US" dirty="0"/>
              </a:p>
            </p:txBody>
          </p:sp>
        </mc:Choice>
        <mc:Fallback xmlns="">
          <p:sp>
            <p:nvSpPr>
              <p:cNvPr id="5" name="內容版面配置區 4"/>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19418349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4890" y="3261412"/>
            <a:ext cx="6153161" cy="305048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TIOJ</a:t>
            </a:r>
            <a:r>
              <a:rPr lang="zh-TW" altLang="en-US" dirty="0" smtClean="0"/>
              <a:t> </a:t>
            </a:r>
            <a:r>
              <a:rPr lang="en-US" altLang="zh-TW" dirty="0" smtClean="0"/>
              <a:t>2134</a:t>
            </a:r>
            <a:r>
              <a:rPr lang="zh-TW" altLang="en-US" dirty="0" smtClean="0"/>
              <a:t> 魔法藥水</a:t>
            </a:r>
            <a:endParaRPr lang="zh-TW" altLang="en-US" dirty="0"/>
          </a:p>
        </p:txBody>
      </p:sp>
      <mc:AlternateContent xmlns:mc="http://schemas.openxmlformats.org/markup-compatibility/2006" xmlns:a14="http://schemas.microsoft.com/office/drawing/2010/main">
        <mc:Choice Requires="a14">
          <p:sp>
            <p:nvSpPr>
              <p:cNvPr id="5" name="內容版面配置區 4"/>
              <p:cNvSpPr>
                <a:spLocks noGrp="1"/>
              </p:cNvSpPr>
              <p:nvPr>
                <p:ph idx="1"/>
              </p:nvPr>
            </p:nvSpPr>
            <p:spPr/>
            <p:txBody>
              <a:bodyPr/>
              <a:lstStyle/>
              <a:p>
                <a:r>
                  <a:rPr lang="zh-TW" altLang="en-US" dirty="0" smtClean="0"/>
                  <a:t>將所有怪物都接到匯點，容量為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endParaRPr lang="en-US" altLang="zh-TW" dirty="0" smtClean="0"/>
              </a:p>
              <a:p>
                <a:r>
                  <a:rPr lang="zh-TW" altLang="en-US" dirty="0" smtClean="0"/>
                  <a:t>代表每個怪物至多被擊殺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r>
                  <a:rPr lang="zh-TW" altLang="en-US" dirty="0" smtClean="0"/>
                  <a:t>次</a:t>
                </a:r>
                <a:endParaRPr lang="zh-TW" altLang="en-US" dirty="0"/>
              </a:p>
            </p:txBody>
          </p:sp>
        </mc:Choice>
        <mc:Fallback xmlns="">
          <p:sp>
            <p:nvSpPr>
              <p:cNvPr id="5" name="內容版面配置區 4"/>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6543263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4890" y="3261412"/>
            <a:ext cx="6153161" cy="305048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TIOJ</a:t>
            </a:r>
            <a:r>
              <a:rPr lang="zh-TW" altLang="en-US" dirty="0" smtClean="0"/>
              <a:t> </a:t>
            </a:r>
            <a:r>
              <a:rPr lang="en-US" altLang="zh-TW" dirty="0" smtClean="0"/>
              <a:t>2134</a:t>
            </a:r>
            <a:r>
              <a:rPr lang="zh-TW" altLang="en-US" dirty="0" smtClean="0"/>
              <a:t> 魔法藥水</a:t>
            </a:r>
            <a:endParaRPr lang="zh-TW" altLang="en-US" dirty="0"/>
          </a:p>
        </p:txBody>
      </p:sp>
      <p:sp>
        <p:nvSpPr>
          <p:cNvPr id="5" name="內容版面配置區 4"/>
          <p:cNvSpPr>
            <a:spLocks noGrp="1"/>
          </p:cNvSpPr>
          <p:nvPr>
            <p:ph idx="1"/>
          </p:nvPr>
        </p:nvSpPr>
        <p:spPr/>
        <p:txBody>
          <a:bodyPr/>
          <a:lstStyle/>
          <a:p>
            <a:r>
              <a:rPr lang="zh-TW" altLang="en-US" dirty="0" smtClean="0"/>
              <a:t>最後對這張圖跑一次最大流即為答案</a:t>
            </a:r>
            <a:endParaRPr lang="zh-TW" altLang="en-US" dirty="0"/>
          </a:p>
        </p:txBody>
      </p:sp>
    </p:spTree>
    <p:extLst>
      <p:ext uri="{BB962C8B-B14F-4D97-AF65-F5344CB8AC3E}">
        <p14:creationId xmlns:p14="http://schemas.microsoft.com/office/powerpoint/2010/main" val="395286870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5D1B1D8-7B5A-4BED-AB39-CB90796B6FDF}"/>
              </a:ext>
            </a:extLst>
          </p:cNvPr>
          <p:cNvSpPr>
            <a:spLocks noGrp="1"/>
          </p:cNvSpPr>
          <p:nvPr>
            <p:ph type="title"/>
          </p:nvPr>
        </p:nvSpPr>
        <p:spPr/>
        <p:txBody>
          <a:bodyPr/>
          <a:lstStyle/>
          <a:p>
            <a:r>
              <a:rPr lang="en-US" altLang="zh-TW" dirty="0" smtClean="0"/>
              <a:t>Conclusion</a:t>
            </a:r>
            <a:endParaRPr lang="zh-TW" altLang="en-US" dirty="0"/>
          </a:p>
        </p:txBody>
      </p:sp>
      <p:sp>
        <p:nvSpPr>
          <p:cNvPr id="3" name="文字版面配置區 2">
            <a:extLst>
              <a:ext uri="{FF2B5EF4-FFF2-40B4-BE49-F238E27FC236}">
                <a16:creationId xmlns="" xmlns:a16="http://schemas.microsoft.com/office/drawing/2014/main"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42527209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5916</TotalTime>
  <Words>2562</Words>
  <Application>Microsoft Office PowerPoint</Application>
  <PresentationFormat>寬螢幕</PresentationFormat>
  <Paragraphs>299</Paragraphs>
  <Slides>101</Slides>
  <Notes>1</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101</vt:i4>
      </vt:variant>
    </vt:vector>
  </HeadingPairs>
  <TitlesOfParts>
    <vt:vector size="108" baseType="lpstr">
      <vt:lpstr>微軟正黑體</vt:lpstr>
      <vt:lpstr>Calibri</vt:lpstr>
      <vt:lpstr>Meslo LG M for Powerline</vt:lpstr>
      <vt:lpstr>新細明體</vt:lpstr>
      <vt:lpstr>Arial</vt:lpstr>
      <vt:lpstr>Cambria Math</vt:lpstr>
      <vt:lpstr>Office 佈景主題</vt:lpstr>
      <vt:lpstr> Advanced  Competitive Programming</vt:lpstr>
      <vt:lpstr>Network Flow</vt:lpstr>
      <vt:lpstr>網路流</vt:lpstr>
      <vt:lpstr>名詞介紹</vt:lpstr>
      <vt:lpstr>網路流</vt:lpstr>
      <vt:lpstr>Greedy</vt:lpstr>
      <vt:lpstr>Greedy</vt:lpstr>
      <vt:lpstr>Greedy</vt:lpstr>
      <vt:lpstr>Greedy</vt:lpstr>
      <vt:lpstr>Greedy</vt:lpstr>
      <vt:lpstr>Greedy</vt:lpstr>
      <vt:lpstr>Greedy</vt:lpstr>
      <vt:lpstr>Greedy</vt:lpstr>
      <vt:lpstr>Greedy</vt:lpstr>
      <vt:lpstr>Residual Network</vt:lpstr>
      <vt:lpstr>剩餘網路</vt:lpstr>
      <vt:lpstr>剩餘網路</vt:lpstr>
      <vt:lpstr>剩餘網路</vt:lpstr>
      <vt:lpstr>剩餘網路</vt:lpstr>
      <vt:lpstr>剩餘網路</vt:lpstr>
      <vt:lpstr>剩餘網路</vt:lpstr>
      <vt:lpstr>剩餘網路</vt:lpstr>
      <vt:lpstr>剩餘網路</vt:lpstr>
      <vt:lpstr>剩餘網路</vt:lpstr>
      <vt:lpstr>剩餘網路</vt:lpstr>
      <vt:lpstr>剩餘網路</vt:lpstr>
      <vt:lpstr>剩餘網路</vt:lpstr>
      <vt:lpstr>剩餘網路</vt:lpstr>
      <vt:lpstr>剩餘網路</vt:lpstr>
      <vt:lpstr>剩餘網路</vt:lpstr>
      <vt:lpstr>剩餘網路</vt:lpstr>
      <vt:lpstr>剩餘網路</vt:lpstr>
      <vt:lpstr>剩餘網路</vt:lpstr>
      <vt:lpstr>剩餘網路</vt:lpstr>
      <vt:lpstr>Max Flow</vt:lpstr>
      <vt:lpstr>如何存圖</vt:lpstr>
      <vt:lpstr>如何存圖</vt:lpstr>
      <vt:lpstr>如何存圖</vt:lpstr>
      <vt:lpstr>如何存圖</vt:lpstr>
      <vt:lpstr>如何存圖</vt:lpstr>
      <vt:lpstr>Ford-Fulkerson</vt:lpstr>
      <vt:lpstr>Ford-Fulkerson 時間複雜度</vt:lpstr>
      <vt:lpstr>Edmonds-Karp</vt:lpstr>
      <vt:lpstr>Edmonds-Karp</vt:lpstr>
      <vt:lpstr>Edmonds-Karp</vt:lpstr>
      <vt:lpstr>Edmonds-Karp</vt:lpstr>
      <vt:lpstr>Edmonds-Karp</vt:lpstr>
      <vt:lpstr>Edmonds-Karp</vt:lpstr>
      <vt:lpstr>Edmonds-Karp</vt:lpstr>
      <vt:lpstr>Edmonds-Karp</vt:lpstr>
      <vt:lpstr>Edmonds-Karp</vt:lpstr>
      <vt:lpstr>Edmonds-Karp</vt:lpstr>
      <vt:lpstr>Edmonds-Karp</vt:lpstr>
      <vt:lpstr>Edmonds-Karp 時間複雜度</vt:lpstr>
      <vt:lpstr>Edmonds-Karp 時間複雜度</vt:lpstr>
      <vt:lpstr>Edmonds-Karp 時間複雜度</vt:lpstr>
      <vt:lpstr>Edmonds-Karp 時間複雜度</vt:lpstr>
      <vt:lpstr>Edmonds-Karp 時間複雜度</vt:lpstr>
      <vt:lpstr>Dinic</vt:lpstr>
      <vt:lpstr>Dinic</vt:lpstr>
      <vt:lpstr>Dinic</vt:lpstr>
      <vt:lpstr>Dinic</vt:lpstr>
      <vt:lpstr>Dinic</vt:lpstr>
      <vt:lpstr>Dinic</vt:lpstr>
      <vt:lpstr>Dinic</vt:lpstr>
      <vt:lpstr>Dinic</vt:lpstr>
      <vt:lpstr>Dinic</vt:lpstr>
      <vt:lpstr>Dinic</vt:lpstr>
      <vt:lpstr>Dinic</vt:lpstr>
      <vt:lpstr>Dinic</vt:lpstr>
      <vt:lpstr>Dinic</vt:lpstr>
      <vt:lpstr>Dinic</vt:lpstr>
      <vt:lpstr>Dinic</vt:lpstr>
      <vt:lpstr>Dinic</vt:lpstr>
      <vt:lpstr>Dinic 時間複雜度</vt:lpstr>
      <vt:lpstr>Dinic 時間複雜度</vt:lpstr>
      <vt:lpstr>Dinic 時間複雜度</vt:lpstr>
      <vt:lpstr>Dinic 時間複雜度</vt:lpstr>
      <vt:lpstr>Dinic 模板</vt:lpstr>
      <vt:lpstr>Min Cut</vt:lpstr>
      <vt:lpstr>割</vt:lpstr>
      <vt:lpstr>s-t 割</vt:lpstr>
      <vt:lpstr>割的花費</vt:lpstr>
      <vt:lpstr>最小割</vt:lpstr>
      <vt:lpstr>最小割</vt:lpstr>
      <vt:lpstr>流-割對偶性</vt:lpstr>
      <vt:lpstr>流-割對偶性</vt:lpstr>
      <vt:lpstr>最大流最小割定理</vt:lpstr>
      <vt:lpstr>最大流最小割定理</vt:lpstr>
      <vt:lpstr>Example Problem</vt:lpstr>
      <vt:lpstr>題目</vt:lpstr>
      <vt:lpstr>TIOJ 2134 魔法藥水</vt:lpstr>
      <vt:lpstr>建模</vt:lpstr>
      <vt:lpstr>TIOJ 2134 魔法藥水</vt:lpstr>
      <vt:lpstr>TIOJ 2134 魔法藥水</vt:lpstr>
      <vt:lpstr>TIOJ 2134 魔法藥水</vt:lpstr>
      <vt:lpstr>TIOJ 2134 魔法藥水</vt:lpstr>
      <vt:lpstr>TIOJ 2134 魔法藥水</vt:lpstr>
      <vt:lpstr>Conclusion</vt:lpstr>
      <vt:lpstr>總結</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奕儒 宋</dc:creator>
  <cp:lastModifiedBy>leo</cp:lastModifiedBy>
  <cp:revision>274</cp:revision>
  <dcterms:created xsi:type="dcterms:W3CDTF">2019-02-19T13:11:27Z</dcterms:created>
  <dcterms:modified xsi:type="dcterms:W3CDTF">2022-01-04T14:29:32Z</dcterms:modified>
</cp:coreProperties>
</file>